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</p:sldMasterIdLst>
  <p:sldIdLst>
    <p:sldId id="256" r:id="rId2"/>
    <p:sldId id="257" r:id="rId3"/>
    <p:sldId id="258" r:id="rId4"/>
    <p:sldId id="259" r:id="rId5"/>
    <p:sldId id="260" r:id="rId6"/>
    <p:sldId id="270" r:id="rId7"/>
    <p:sldId id="261" r:id="rId8"/>
    <p:sldId id="262" r:id="rId9"/>
    <p:sldId id="263" r:id="rId10"/>
    <p:sldId id="264" r:id="rId11"/>
    <p:sldId id="265" r:id="rId12"/>
    <p:sldId id="266" r:id="rId13"/>
    <p:sldId id="267" r:id="rId1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8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66"/>
    <a:srgbClr val="FF0000"/>
    <a:srgbClr val="CCFF33"/>
    <a:srgbClr val="00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0" d="100"/>
          <a:sy n="70" d="100"/>
        </p:scale>
        <p:origin x="-1733" y="-28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10.wmf"/><Relationship Id="rId2" Type="http://schemas.openxmlformats.org/officeDocument/2006/relationships/image" Target="../media/image9.wmf"/><Relationship Id="rId1" Type="http://schemas.openxmlformats.org/officeDocument/2006/relationships/image" Target="../media/image8.wmf"/><Relationship Id="rId5" Type="http://schemas.openxmlformats.org/officeDocument/2006/relationships/image" Target="../media/image12.wmf"/><Relationship Id="rId4" Type="http://schemas.openxmlformats.org/officeDocument/2006/relationships/image" Target="../media/image11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4176DD8-DEB5-40C9-AADC-21A6D7500063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>
            <a:noAutofit/>
          </a:bodyPr>
          <a:lstStyle>
            <a:lvl1pPr marL="640080" indent="-457200" algn="l"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FB119A7-E4A1-4D00-9104-34FC55BE1C06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 anchor="t"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CA250CC-0805-4F89-99D9-080E399EA301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07958E7-E0CA-499B-9FBB-F2BE1F81A3C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ctr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F20C345-E8FC-4BD3-B1C2-DD934EF1C98E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D363B5CD-8D0B-416D-8780-FE488ED600AE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B6D017A6-6DCA-4DAD-8386-15962FC7E47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>
            <a:noAutofit/>
          </a:bodyPr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53CCB5D9-4C9D-4B04-BAD0-AE422B1848B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F8CD672-AD80-44E3-8E5B-2567E6BAE10F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>
            <a:noAutofit/>
          </a:bodyPr>
          <a:lstStyle>
            <a:lvl1pPr algn="l">
              <a:defRPr sz="46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3D12804-653D-4523-97FF-B3E4AFFB6E1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8AA19CE-22D1-44D6-A03F-C5219580DEDB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739C3A4-B0D0-4AC5-BCF9-ACECA4E9A76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3768304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289" y="4372168"/>
            <a:ext cx="6512511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2260"/>
            <a:ext cx="6400800" cy="34747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199" y="6172200"/>
            <a:ext cx="335280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>
              <a:defRPr/>
            </a:pPr>
            <a:fld id="{5D656852-C4EC-4061-8FB7-54CCC71AACA2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iming>
    <p:tnLst>
      <p:par>
        <p:cTn id="1" dur="indefinite" restart="never" nodeType="tmRoot"/>
      </p:par>
    </p:tnLst>
  </p:timing>
  <p:txStyles>
    <p:titleStyle>
      <a:lvl1pPr marL="320040" indent="-320040" algn="r" defTabSz="914400" rtl="0" eaLnBrk="1" latinLnBrk="0" hangingPunct="1">
        <a:spcBef>
          <a:spcPct val="0"/>
        </a:spcBef>
        <a:buClr>
          <a:schemeClr val="accent6">
            <a:lumMod val="75000"/>
          </a:schemeClr>
        </a:buClr>
        <a:buSzPct val="128000"/>
        <a:buFont typeface="Georgia" pitchFamily="18" charset="0"/>
        <a:buChar char="*"/>
        <a:defRPr sz="4600" b="1" i="0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864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22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8988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66420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752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gif"/><Relationship Id="rId4" Type="http://schemas.openxmlformats.org/officeDocument/2006/relationships/image" Target="../media/image3.gif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wm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wmf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3.bin"/><Relationship Id="rId12" Type="http://schemas.openxmlformats.org/officeDocument/2006/relationships/image" Target="../media/image12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9.w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oleObject2.bin"/><Relationship Id="rId10" Type="http://schemas.openxmlformats.org/officeDocument/2006/relationships/image" Target="../media/image11.wmf"/><Relationship Id="rId4" Type="http://schemas.openxmlformats.org/officeDocument/2006/relationships/image" Target="../media/image8.wmf"/><Relationship Id="rId9" Type="http://schemas.openxmlformats.org/officeDocument/2006/relationships/oleObject" Target="../embeddings/oleObject4.bin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gi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13.wmf"/><Relationship Id="rId4" Type="http://schemas.openxmlformats.org/officeDocument/2006/relationships/oleObject" Target="../embeddings/oleObject6.bin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AutoShape 6"/>
          <p:cNvSpPr>
            <a:spLocks noChangeArrowheads="1"/>
          </p:cNvSpPr>
          <p:nvPr/>
        </p:nvSpPr>
        <p:spPr bwMode="auto">
          <a:xfrm>
            <a:off x="685800" y="2105736"/>
            <a:ext cx="7620000" cy="3152064"/>
          </a:xfrm>
          <a:prstGeom prst="flowChartAlternateProcess">
            <a:avLst/>
          </a:prstGeom>
          <a:solidFill>
            <a:schemeClr val="accent3">
              <a:lumMod val="60000"/>
              <a:lumOff val="40000"/>
            </a:schemeClr>
          </a:solidFill>
          <a:ln w="9525">
            <a:miter lim="800000"/>
            <a:headEnd/>
            <a:tailEnd/>
          </a:ln>
          <a:scene3d>
            <a:camera prst="legacyObliqueTopRight"/>
            <a:lightRig rig="legacyFlat3" dir="b"/>
          </a:scene3d>
          <a:sp3d extrusionH="430200" prstMaterial="legacyMatte">
            <a:bevelT w="13500" h="13500" prst="angle"/>
            <a:bevelB w="13500" h="13500" prst="angle"/>
            <a:extrusionClr>
              <a:schemeClr val="accent1"/>
            </a:extrusionClr>
          </a:sp3d>
        </p:spPr>
        <p:txBody>
          <a:bodyPr wrap="none" anchor="ctr">
            <a:flatTx/>
          </a:bodyPr>
          <a:lstStyle/>
          <a:p>
            <a:endParaRPr lang="en-US">
              <a:latin typeface="Arial" pitchFamily="34" charset="0"/>
            </a:endParaRPr>
          </a:p>
        </p:txBody>
      </p:sp>
      <p:sp>
        <p:nvSpPr>
          <p:cNvPr id="4099" name="WordArt 4"/>
          <p:cNvSpPr>
            <a:spLocks noChangeArrowheads="1" noChangeShapeType="1" noTextEdit="1"/>
          </p:cNvSpPr>
          <p:nvPr/>
        </p:nvSpPr>
        <p:spPr bwMode="auto">
          <a:xfrm>
            <a:off x="1143000" y="3657600"/>
            <a:ext cx="6650831" cy="9906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4000" kern="10" dirty="0">
                <a:ln w="9525">
                  <a:solidFill>
                    <a:srgbClr val="800080"/>
                  </a:solidFill>
                  <a:round/>
                  <a:headEnd/>
                  <a:tailEnd/>
                </a:ln>
                <a:solidFill>
                  <a:srgbClr val="0000FF">
                    <a:alpha val="61960"/>
                  </a:srgbClr>
                </a:solidFill>
                <a:effectLst>
                  <a:outerShdw dist="45791" dir="2021404" algn="ctr" rotWithShape="0">
                    <a:srgbClr val="B2B2B2">
                      <a:alpha val="79999"/>
                    </a:srgbClr>
                  </a:outerShdw>
                </a:effectLst>
                <a:latin typeface="Arial"/>
                <a:cs typeface="Arial"/>
              </a:rPr>
              <a:t>CÂU LỆNH LẶP</a:t>
            </a:r>
          </a:p>
        </p:txBody>
      </p:sp>
      <p:sp>
        <p:nvSpPr>
          <p:cNvPr id="4100" name="WordArt 5"/>
          <p:cNvSpPr>
            <a:spLocks noChangeArrowheads="1" noChangeShapeType="1" noTextEdit="1"/>
          </p:cNvSpPr>
          <p:nvPr/>
        </p:nvSpPr>
        <p:spPr bwMode="auto">
          <a:xfrm>
            <a:off x="3048000" y="2438400"/>
            <a:ext cx="2743200" cy="7620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49502"/>
              </a:avLst>
            </a:prstTxWarp>
          </a:bodyPr>
          <a:lstStyle/>
          <a:p>
            <a:pPr algn="ctr"/>
            <a:r>
              <a:rPr lang="en-US" b="1" kern="10" dirty="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FF9966"/>
                </a:solidFill>
                <a:latin typeface="Arial"/>
                <a:cs typeface="Arial"/>
              </a:rPr>
              <a:t>BÀI 7</a:t>
            </a:r>
          </a:p>
        </p:txBody>
      </p:sp>
      <p:pic>
        <p:nvPicPr>
          <p:cNvPr id="4101" name="Picture 8" descr="465af33b3ec41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239000" y="-457200"/>
            <a:ext cx="1719263" cy="1752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2" name="Picture 9" descr="465af2fcdcb5b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848600" y="5162550"/>
            <a:ext cx="1295400" cy="1695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3" name="Picture 10" descr="465af32f750af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0" y="-381000"/>
            <a:ext cx="1752600" cy="190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104" name="Picture 12" descr="465af30fc0274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0" y="5162550"/>
            <a:ext cx="1447800" cy="1695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7" name="Rectangle 5"/>
          <p:cNvSpPr>
            <a:spLocks noChangeArrowheads="1"/>
          </p:cNvSpPr>
          <p:nvPr/>
        </p:nvSpPr>
        <p:spPr bwMode="auto">
          <a:xfrm>
            <a:off x="2286000" y="3195637"/>
            <a:ext cx="655320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buClr>
                <a:srgbClr val="0000FF"/>
              </a:buClr>
              <a:buFont typeface="Wingdings" pitchFamily="2" charset="2"/>
              <a:buChar char="F"/>
            </a:pPr>
            <a:r>
              <a:rPr lang="en-US" b="1" dirty="0">
                <a:latin typeface="Arial" pitchFamily="34" charset="0"/>
              </a:rPr>
              <a:t>  </a:t>
            </a:r>
            <a:r>
              <a:rPr lang="en-US" b="1" dirty="0" err="1"/>
              <a:t>Em</a:t>
            </a:r>
            <a:r>
              <a:rPr lang="en-US" b="1" dirty="0"/>
              <a:t> </a:t>
            </a:r>
            <a:r>
              <a:rPr lang="en-US" b="1" dirty="0" err="1"/>
              <a:t>đánh</a:t>
            </a:r>
            <a:r>
              <a:rPr lang="en-US" b="1" dirty="0"/>
              <a:t> </a:t>
            </a:r>
            <a:r>
              <a:rPr lang="en-US" b="1" dirty="0" err="1"/>
              <a:t>răng</a:t>
            </a:r>
            <a:r>
              <a:rPr lang="en-US" b="1" dirty="0"/>
              <a:t> </a:t>
            </a:r>
            <a:r>
              <a:rPr lang="en-US" b="1" dirty="0">
                <a:solidFill>
                  <a:srgbClr val="0000CC"/>
                </a:solidFill>
              </a:rPr>
              <a:t>2</a:t>
            </a:r>
            <a:r>
              <a:rPr lang="en-US" b="1" dirty="0"/>
              <a:t> </a:t>
            </a:r>
            <a:r>
              <a:rPr lang="en-US" b="1" dirty="0" err="1"/>
              <a:t>lần</a:t>
            </a:r>
            <a:r>
              <a:rPr lang="en-US" b="1" dirty="0"/>
              <a:t> </a:t>
            </a:r>
            <a:r>
              <a:rPr lang="en-US" b="1" dirty="0" err="1"/>
              <a:t>mỗi</a:t>
            </a:r>
            <a:r>
              <a:rPr lang="en-US" b="1" dirty="0"/>
              <a:t> </a:t>
            </a:r>
            <a:r>
              <a:rPr lang="en-US" b="1" dirty="0" err="1"/>
              <a:t>ngày</a:t>
            </a:r>
            <a:endParaRPr lang="en-US" b="1" dirty="0"/>
          </a:p>
        </p:txBody>
      </p:sp>
      <p:sp>
        <p:nvSpPr>
          <p:cNvPr id="3078" name="Rectangle 6"/>
          <p:cNvSpPr>
            <a:spLocks noChangeArrowheads="1"/>
          </p:cNvSpPr>
          <p:nvPr/>
        </p:nvSpPr>
        <p:spPr bwMode="auto">
          <a:xfrm>
            <a:off x="2286000" y="3810000"/>
            <a:ext cx="6553200" cy="52322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buClr>
                <a:srgbClr val="0000FF"/>
              </a:buClr>
              <a:buFont typeface="Wingdings" pitchFamily="2" charset="2"/>
              <a:buChar char="F"/>
            </a:pPr>
            <a:r>
              <a:rPr lang="en-US" b="1" dirty="0">
                <a:latin typeface="Arial" pitchFamily="34" charset="0"/>
              </a:rPr>
              <a:t>  </a:t>
            </a:r>
            <a:r>
              <a:rPr lang="en-US" b="1" dirty="0"/>
              <a:t>Kim </a:t>
            </a:r>
            <a:r>
              <a:rPr lang="en-US" b="1" dirty="0" err="1"/>
              <a:t>giây</a:t>
            </a:r>
            <a:r>
              <a:rPr lang="en-US" b="1" dirty="0"/>
              <a:t> </a:t>
            </a:r>
            <a:r>
              <a:rPr lang="en-US" b="1" dirty="0" err="1"/>
              <a:t>quây</a:t>
            </a:r>
            <a:r>
              <a:rPr lang="en-US" b="1" dirty="0"/>
              <a:t> </a:t>
            </a:r>
            <a:r>
              <a:rPr lang="en-US" b="1" dirty="0">
                <a:solidFill>
                  <a:srgbClr val="0000CC"/>
                </a:solidFill>
              </a:rPr>
              <a:t>60</a:t>
            </a:r>
            <a:r>
              <a:rPr lang="en-US" b="1" dirty="0"/>
              <a:t> </a:t>
            </a:r>
            <a:r>
              <a:rPr lang="en-US" b="1" dirty="0" err="1"/>
              <a:t>vòng</a:t>
            </a:r>
            <a:r>
              <a:rPr lang="en-US" b="1" dirty="0"/>
              <a:t> </a:t>
            </a:r>
            <a:r>
              <a:rPr lang="en-US" b="1" dirty="0" err="1"/>
              <a:t>trong</a:t>
            </a:r>
            <a:r>
              <a:rPr lang="en-US" b="1" dirty="0"/>
              <a:t> </a:t>
            </a:r>
            <a:r>
              <a:rPr lang="en-US" b="1" dirty="0">
                <a:solidFill>
                  <a:srgbClr val="0000CC"/>
                </a:solidFill>
              </a:rPr>
              <a:t>1</a:t>
            </a:r>
            <a:r>
              <a:rPr lang="en-US" b="1" dirty="0"/>
              <a:t> </a:t>
            </a:r>
            <a:r>
              <a:rPr lang="en-US" b="1" dirty="0" err="1"/>
              <a:t>giờ</a:t>
            </a:r>
            <a:endParaRPr lang="en-US" b="1" dirty="0"/>
          </a:p>
        </p:txBody>
      </p:sp>
      <p:sp>
        <p:nvSpPr>
          <p:cNvPr id="3079" name="Rectangle 7"/>
          <p:cNvSpPr>
            <a:spLocks noChangeArrowheads="1"/>
          </p:cNvSpPr>
          <p:nvPr/>
        </p:nvSpPr>
        <p:spPr bwMode="auto">
          <a:xfrm>
            <a:off x="2286000" y="4540250"/>
            <a:ext cx="5029200" cy="954107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just" eaLnBrk="0" hangingPunct="0">
              <a:buClr>
                <a:srgbClr val="0000FF"/>
              </a:buClr>
              <a:buFont typeface="Wingdings" pitchFamily="2" charset="2"/>
              <a:buChar char="F"/>
            </a:pPr>
            <a:r>
              <a:rPr lang="en-US" b="1" dirty="0" smtClean="0">
                <a:latin typeface="Arial" pitchFamily="34" charset="0"/>
              </a:rPr>
              <a:t>  </a:t>
            </a:r>
            <a:r>
              <a:rPr lang="en-US" b="1" dirty="0" err="1" smtClean="0">
                <a:latin typeface="Arial" pitchFamily="34" charset="0"/>
              </a:rPr>
              <a:t>Viết</a:t>
            </a:r>
            <a:r>
              <a:rPr lang="en-US" b="1" dirty="0" smtClean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chương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trình</a:t>
            </a:r>
            <a:r>
              <a:rPr lang="en-US" b="1" dirty="0">
                <a:latin typeface="Arial" pitchFamily="34" charset="0"/>
              </a:rPr>
              <a:t> in </a:t>
            </a:r>
            <a:r>
              <a:rPr lang="en-US" b="1" dirty="0" err="1">
                <a:latin typeface="Arial" pitchFamily="34" charset="0"/>
              </a:rPr>
              <a:t>ra</a:t>
            </a:r>
            <a:endParaRPr lang="en-US" b="1" dirty="0">
              <a:latin typeface="Arial" pitchFamily="34" charset="0"/>
            </a:endParaRPr>
          </a:p>
          <a:p>
            <a:pPr algn="just" eaLnBrk="0" hangingPunct="0">
              <a:buClr>
                <a:srgbClr val="0000FF"/>
              </a:buClr>
              <a:buFont typeface="Wingdings" pitchFamily="2" charset="2"/>
              <a:buNone/>
            </a:pPr>
            <a:r>
              <a:rPr lang="en-US" b="1" dirty="0">
                <a:latin typeface="Arial" pitchFamily="34" charset="0"/>
              </a:rPr>
              <a:t>    </a:t>
            </a:r>
            <a:r>
              <a:rPr lang="en-US" b="1" dirty="0" err="1">
                <a:latin typeface="Arial" pitchFamily="34" charset="0"/>
              </a:rPr>
              <a:t>màn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hình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từ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>
                <a:solidFill>
                  <a:srgbClr val="0000CC"/>
                </a:solidFill>
                <a:latin typeface="Arial" pitchFamily="34" charset="0"/>
              </a:rPr>
              <a:t>1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đến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>
                <a:solidFill>
                  <a:srgbClr val="0000CC"/>
                </a:solidFill>
                <a:latin typeface="Arial" pitchFamily="34" charset="0"/>
              </a:rPr>
              <a:t>10</a:t>
            </a:r>
          </a:p>
        </p:txBody>
      </p:sp>
      <p:sp>
        <p:nvSpPr>
          <p:cNvPr id="3080" name="AutoShape 8"/>
          <p:cNvSpPr>
            <a:spLocks noChangeArrowheads="1"/>
          </p:cNvSpPr>
          <p:nvPr/>
        </p:nvSpPr>
        <p:spPr bwMode="auto">
          <a:xfrm>
            <a:off x="0" y="838200"/>
            <a:ext cx="9067800" cy="2209800"/>
          </a:xfrm>
          <a:prstGeom prst="cloudCallout">
            <a:avLst>
              <a:gd name="adj1" fmla="val -26444"/>
              <a:gd name="adj2" fmla="val 65792"/>
            </a:avLst>
          </a:prstGeom>
          <a:solidFill>
            <a:schemeClr val="accent3">
              <a:lumMod val="50000"/>
            </a:schemeClr>
          </a:solidFill>
          <a:ln w="9525">
            <a:noFill/>
            <a:round/>
            <a:headEnd/>
            <a:tailEnd/>
          </a:ln>
        </p:spPr>
        <p:txBody>
          <a:bodyPr/>
          <a:lstStyle/>
          <a:p>
            <a:pPr algn="ctr" eaLnBrk="0" hangingPunct="0"/>
            <a:r>
              <a:rPr lang="en-US" b="1" dirty="0" err="1">
                <a:latin typeface="Arial" pitchFamily="34" charset="0"/>
              </a:rPr>
              <a:t>Hãy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kể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tên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những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hoạt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động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được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thực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hiện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latin typeface="Arial" pitchFamily="34" charset="0"/>
              </a:rPr>
              <a:t>lặp</a:t>
            </a:r>
            <a:r>
              <a:rPr lang="en-US" b="1" dirty="0"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đi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lặp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lại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với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số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lần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nhất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định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và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biết</a:t>
            </a:r>
            <a:r>
              <a:rPr lang="en-US" b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FF0000"/>
                </a:solidFill>
                <a:latin typeface="Arial" pitchFamily="34" charset="0"/>
              </a:rPr>
              <a:t>trước</a:t>
            </a:r>
            <a:r>
              <a:rPr lang="en-US" b="1" dirty="0">
                <a:latin typeface="Arial" pitchFamily="34" charset="0"/>
              </a:rPr>
              <a:t> ?</a:t>
            </a:r>
          </a:p>
        </p:txBody>
      </p:sp>
      <p:sp>
        <p:nvSpPr>
          <p:cNvPr id="3081" name="AutoShape 9"/>
          <p:cNvSpPr>
            <a:spLocks/>
          </p:cNvSpPr>
          <p:nvPr/>
        </p:nvSpPr>
        <p:spPr bwMode="auto">
          <a:xfrm>
            <a:off x="7010400" y="4800600"/>
            <a:ext cx="228600" cy="533400"/>
          </a:xfrm>
          <a:prstGeom prst="rightBrace">
            <a:avLst>
              <a:gd name="adj1" fmla="val 19444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3082" name="Text Box 10"/>
          <p:cNvSpPr txBox="1">
            <a:spLocks noChangeArrowheads="1"/>
          </p:cNvSpPr>
          <p:nvPr/>
        </p:nvSpPr>
        <p:spPr bwMode="auto">
          <a:xfrm>
            <a:off x="7239000" y="4800600"/>
            <a:ext cx="190500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 dirty="0">
                <a:solidFill>
                  <a:srgbClr val="0000FF"/>
                </a:solidFill>
                <a:latin typeface="Arial" pitchFamily="34" charset="0"/>
              </a:rPr>
              <a:t>10 </a:t>
            </a:r>
            <a:r>
              <a:rPr lang="en-US" b="1" dirty="0" err="1">
                <a:solidFill>
                  <a:srgbClr val="0000FF"/>
                </a:solidFill>
                <a:latin typeface="Arial" pitchFamily="34" charset="0"/>
              </a:rPr>
              <a:t>lệnh</a:t>
            </a:r>
            <a:r>
              <a:rPr lang="en-US" b="1" dirty="0">
                <a:solidFill>
                  <a:srgbClr val="0000FF"/>
                </a:solidFill>
                <a:latin typeface="Arial" pitchFamily="34" charset="0"/>
              </a:rPr>
              <a:t> in</a:t>
            </a:r>
          </a:p>
        </p:txBody>
      </p:sp>
      <p:sp>
        <p:nvSpPr>
          <p:cNvPr id="5128" name="AutoShape 11"/>
          <p:cNvSpPr>
            <a:spLocks noChangeArrowheads="1"/>
          </p:cNvSpPr>
          <p:nvPr/>
        </p:nvSpPr>
        <p:spPr bwMode="auto">
          <a:xfrm>
            <a:off x="0" y="22225"/>
            <a:ext cx="9144000" cy="739775"/>
          </a:xfrm>
          <a:prstGeom prst="roundRect">
            <a:avLst>
              <a:gd name="adj" fmla="val 16667"/>
            </a:avLst>
          </a:prstGeom>
          <a:solidFill>
            <a:schemeClr val="accent2">
              <a:lumMod val="60000"/>
              <a:lumOff val="40000"/>
            </a:schemeClr>
          </a:solidFill>
          <a:ln w="9525">
            <a:solidFill>
              <a:srgbClr val="FF00FF"/>
            </a:solidFill>
            <a:round/>
            <a:headEnd/>
            <a:tailEnd/>
          </a:ln>
          <a:effectLst>
            <a:prstShdw prst="shdw17" dist="17961" dir="13500000">
              <a:srgbClr val="990099"/>
            </a:prstShdw>
          </a:effectLst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3076" name="Text Box 4"/>
          <p:cNvSpPr txBox="1">
            <a:spLocks noChangeArrowheads="1"/>
          </p:cNvSpPr>
          <p:nvPr/>
        </p:nvSpPr>
        <p:spPr bwMode="auto">
          <a:xfrm>
            <a:off x="228600" y="165100"/>
            <a:ext cx="891540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b="1" dirty="0">
                <a:solidFill>
                  <a:srgbClr val="7030A0"/>
                </a:solidFill>
                <a:latin typeface="Arial" pitchFamily="34" charset="0"/>
              </a:rPr>
              <a:t>1.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Câu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lệnh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lặp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–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một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lệnh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thay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cho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nhiều</a:t>
            </a:r>
            <a:r>
              <a:rPr lang="en-US" b="1" dirty="0" smtClean="0">
                <a:solidFill>
                  <a:srgbClr val="7030A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7030A0"/>
                </a:solidFill>
                <a:latin typeface="Arial" pitchFamily="34" charset="0"/>
              </a:rPr>
              <a:t>lệnh</a:t>
            </a:r>
            <a:endParaRPr lang="en-US" b="1" dirty="0">
              <a:solidFill>
                <a:srgbClr val="7030A0"/>
              </a:solidFill>
              <a:latin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8" presetClass="entr" presetSubtype="3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11" dur="500"/>
                                        <p:tgtEl>
                                          <p:spTgt spid="30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6" dur="500"/>
                                        <p:tgtEl>
                                          <p:spTgt spid="30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1" dur="500"/>
                                        <p:tgtEl>
                                          <p:spTgt spid="30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6" dur="500"/>
                                        <p:tgtEl>
                                          <p:spTgt spid="30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31" dur="500"/>
                                        <p:tgtEl>
                                          <p:spTgt spid="30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500"/>
                            </p:stCondLst>
                            <p:childTnLst>
                              <p:par>
                                <p:cTn id="3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7" grpId="0"/>
      <p:bldP spid="3078" grpId="0"/>
      <p:bldP spid="3079" grpId="0"/>
      <p:bldP spid="3081" grpId="0" animBg="1"/>
      <p:bldP spid="3082" grpId="0"/>
      <p:bldP spid="307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1" name="Text Box 5"/>
          <p:cNvSpPr txBox="1">
            <a:spLocks noChangeArrowheads="1"/>
          </p:cNvSpPr>
          <p:nvPr/>
        </p:nvSpPr>
        <p:spPr bwMode="auto">
          <a:xfrm>
            <a:off x="606429" y="5155591"/>
            <a:ext cx="2605254" cy="483209"/>
          </a:xfrm>
          <a:prstGeom prst="rect">
            <a:avLst/>
          </a:prstGeom>
          <a:solidFill>
            <a:schemeClr val="tx2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1000" b="1" dirty="0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r>
              <a:rPr lang="en-US" b="1" dirty="0" smtClean="0">
                <a:solidFill>
                  <a:schemeClr val="bg1"/>
                </a:solidFill>
              </a:rPr>
              <a:t>HELLO</a:t>
            </a:r>
            <a:endParaRPr lang="en-US" sz="2400" b="1" dirty="0">
              <a:solidFill>
                <a:schemeClr val="bg1"/>
              </a:solidFill>
              <a:latin typeface=".VnVogueH" pitchFamily="34" charset="0"/>
            </a:endParaRPr>
          </a:p>
        </p:txBody>
      </p:sp>
      <p:sp>
        <p:nvSpPr>
          <p:cNvPr id="4102" name="Text Box 6"/>
          <p:cNvSpPr txBox="1">
            <a:spLocks noChangeArrowheads="1"/>
          </p:cNvSpPr>
          <p:nvPr/>
        </p:nvSpPr>
        <p:spPr bwMode="auto">
          <a:xfrm>
            <a:off x="5278821" y="5461439"/>
            <a:ext cx="2286000" cy="1320361"/>
          </a:xfrm>
          <a:prstGeom prst="rect">
            <a:avLst/>
          </a:prstGeom>
          <a:solidFill>
            <a:schemeClr val="tx2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1000" dirty="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r>
              <a:rPr lang="en-US" sz="2400" b="1" dirty="0" smtClean="0">
                <a:solidFill>
                  <a:schemeClr val="bg1"/>
                </a:solidFill>
              </a:rPr>
              <a:t>HELLO</a:t>
            </a:r>
            <a:endParaRPr lang="en-US" sz="2400" b="1" dirty="0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r>
              <a:rPr lang="en-US" sz="2400" b="1" dirty="0">
                <a:solidFill>
                  <a:schemeClr val="bg1"/>
                </a:solidFill>
              </a:rPr>
              <a:t>HELLO</a:t>
            </a:r>
          </a:p>
          <a:p>
            <a:pPr>
              <a:lnSpc>
                <a:spcPct val="30000"/>
              </a:lnSpc>
              <a:spcBef>
                <a:spcPct val="50000"/>
              </a:spcBef>
            </a:pPr>
            <a:r>
              <a:rPr lang="en-US" sz="2400" b="1" dirty="0">
                <a:solidFill>
                  <a:schemeClr val="bg1"/>
                </a:solidFill>
              </a:rPr>
              <a:t>HELLO</a:t>
            </a:r>
          </a:p>
          <a:p>
            <a:pPr>
              <a:lnSpc>
                <a:spcPct val="30000"/>
              </a:lnSpc>
              <a:spcBef>
                <a:spcPct val="50000"/>
              </a:spcBef>
            </a:pPr>
            <a:r>
              <a:rPr lang="en-US" sz="2400" b="1" dirty="0" smtClean="0">
                <a:solidFill>
                  <a:schemeClr val="bg1"/>
                </a:solidFill>
              </a:rPr>
              <a:t>HELLO</a:t>
            </a:r>
            <a:endParaRPr lang="en-US" sz="2400" b="1" dirty="0">
              <a:solidFill>
                <a:schemeClr val="bg1"/>
              </a:solidFill>
            </a:endParaRPr>
          </a:p>
        </p:txBody>
      </p:sp>
      <p:sp>
        <p:nvSpPr>
          <p:cNvPr id="4103" name="Rectangle 7"/>
          <p:cNvSpPr>
            <a:spLocks noChangeArrowheads="1"/>
          </p:cNvSpPr>
          <p:nvPr/>
        </p:nvSpPr>
        <p:spPr bwMode="auto">
          <a:xfrm>
            <a:off x="30678" y="152400"/>
            <a:ext cx="4388922" cy="9541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VD1 : in </a:t>
            </a:r>
            <a:r>
              <a:rPr lang="en-US" dirty="0" err="1">
                <a:solidFill>
                  <a:srgbClr val="F32B03"/>
                </a:solidFill>
                <a:latin typeface="Arial" pitchFamily="34" charset="0"/>
              </a:rPr>
              <a:t>ra</a:t>
            </a:r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 </a:t>
            </a:r>
            <a:r>
              <a:rPr lang="en-US" dirty="0" err="1" smtClean="0">
                <a:solidFill>
                  <a:srgbClr val="F32B03"/>
                </a:solidFill>
                <a:latin typeface="Arial" pitchFamily="34" charset="0"/>
              </a:rPr>
              <a:t>màn</a:t>
            </a:r>
            <a:r>
              <a:rPr lang="en-US" dirty="0" smtClean="0">
                <a:solidFill>
                  <a:srgbClr val="F32B03"/>
                </a:solidFill>
                <a:latin typeface="Arial" pitchFamily="34" charset="0"/>
              </a:rPr>
              <a:t> </a:t>
            </a:r>
            <a:r>
              <a:rPr lang="en-US" dirty="0" err="1" smtClean="0">
                <a:solidFill>
                  <a:srgbClr val="F32B03"/>
                </a:solidFill>
                <a:latin typeface="Arial" pitchFamily="34" charset="0"/>
              </a:rPr>
              <a:t>hình</a:t>
            </a:r>
            <a:r>
              <a:rPr lang="en-US" dirty="0" smtClean="0">
                <a:solidFill>
                  <a:srgbClr val="F32B03"/>
                </a:solidFill>
                <a:latin typeface="Arial" pitchFamily="34" charset="0"/>
              </a:rPr>
              <a:t> 1 </a:t>
            </a:r>
            <a:r>
              <a:rPr lang="en-US" dirty="0" err="1">
                <a:solidFill>
                  <a:srgbClr val="F32B03"/>
                </a:solidFill>
                <a:latin typeface="Arial" pitchFamily="34" charset="0"/>
              </a:rPr>
              <a:t>chữ</a:t>
            </a:r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 HELLO</a:t>
            </a:r>
          </a:p>
        </p:txBody>
      </p:sp>
      <p:sp>
        <p:nvSpPr>
          <p:cNvPr id="4105" name="Rectangle 9"/>
          <p:cNvSpPr>
            <a:spLocks noChangeArrowheads="1"/>
          </p:cNvSpPr>
          <p:nvPr/>
        </p:nvSpPr>
        <p:spPr bwMode="auto">
          <a:xfrm>
            <a:off x="183930" y="1189037"/>
            <a:ext cx="4007069" cy="2677656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Program BT1;</a:t>
            </a:r>
          </a:p>
          <a:p>
            <a:pPr eaLnBrk="0" hangingPunct="0"/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 eaLnBrk="0" hangingPunct="0"/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dirty="0" smtClean="0">
                <a:solidFill>
                  <a:schemeClr val="bg1"/>
                </a:solidFill>
                <a:latin typeface="Arial" pitchFamily="34" charset="0"/>
              </a:rPr>
              <a:t>     </a:t>
            </a:r>
            <a:r>
              <a:rPr lang="en-US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b="1" dirty="0">
                <a:solidFill>
                  <a:schemeClr val="bg1"/>
                </a:solidFill>
                <a:latin typeface="Arial" pitchFamily="34" charset="0"/>
              </a:rPr>
              <a:t>(‘HELLO</a:t>
            </a:r>
            <a:r>
              <a:rPr lang="en-US" b="1" dirty="0" smtClean="0">
                <a:solidFill>
                  <a:schemeClr val="bg1"/>
                </a:solidFill>
                <a:latin typeface="Arial" pitchFamily="34" charset="0"/>
              </a:rPr>
              <a:t>');</a:t>
            </a:r>
          </a:p>
          <a:p>
            <a:pPr eaLnBrk="0" hangingPunct="0"/>
            <a:r>
              <a:rPr lang="en-US" dirty="0" err="1" smtClean="0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dirty="0" smtClean="0">
                <a:solidFill>
                  <a:schemeClr val="bg1"/>
                </a:solidFill>
                <a:latin typeface="Arial" pitchFamily="34" charset="0"/>
              </a:rPr>
              <a:t>;</a:t>
            </a:r>
            <a:endParaRPr lang="en-US" dirty="0">
              <a:solidFill>
                <a:schemeClr val="bg1"/>
              </a:solidFill>
              <a:latin typeface="Arial" pitchFamily="34" charset="0"/>
            </a:endParaRPr>
          </a:p>
          <a:p>
            <a:pPr eaLnBrk="0" hangingPunct="0"/>
            <a:r>
              <a:rPr lang="en-US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4106" name="Rectangle 10"/>
          <p:cNvSpPr>
            <a:spLocks noChangeArrowheads="1"/>
          </p:cNvSpPr>
          <p:nvPr/>
        </p:nvSpPr>
        <p:spPr bwMode="auto">
          <a:xfrm>
            <a:off x="4710605" y="958686"/>
            <a:ext cx="4370990" cy="3416320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Program BT4;</a:t>
            </a:r>
          </a:p>
          <a:p>
            <a:pPr eaLnBrk="0" hangingPunct="0"/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 eaLnBrk="0" hangingPunct="0"/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24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(‘HELLO');</a:t>
            </a:r>
          </a:p>
          <a:p>
            <a:pPr eaLnBrk="0" hangingPunct="0"/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24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('</a:t>
            </a:r>
            <a:r>
              <a:rPr lang="en-US" sz="2400" b="1" dirty="0">
                <a:solidFill>
                  <a:schemeClr val="bg1"/>
                </a:solidFill>
              </a:rPr>
              <a:t>H</a:t>
            </a:r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ELLO');</a:t>
            </a:r>
          </a:p>
          <a:p>
            <a:pPr eaLnBrk="0" hangingPunct="0"/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24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(‘HELLO');</a:t>
            </a:r>
          </a:p>
          <a:p>
            <a:pPr eaLnBrk="0" hangingPunct="0"/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24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400" b="1" dirty="0">
                <a:solidFill>
                  <a:schemeClr val="bg1"/>
                </a:solidFill>
                <a:latin typeface="Arial" pitchFamily="34" charset="0"/>
              </a:rPr>
              <a:t>(‘HELLO</a:t>
            </a:r>
            <a:r>
              <a:rPr lang="en-US" sz="2400" b="1" dirty="0" smtClean="0">
                <a:solidFill>
                  <a:schemeClr val="bg1"/>
                </a:solidFill>
                <a:latin typeface="Arial" pitchFamily="34" charset="0"/>
              </a:rPr>
              <a:t>');</a:t>
            </a:r>
          </a:p>
          <a:p>
            <a:pPr eaLnBrk="0" hangingPunct="0"/>
            <a:r>
              <a:rPr lang="en-US" sz="2400" dirty="0" err="1" smtClean="0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sz="2400" dirty="0" smtClean="0">
                <a:solidFill>
                  <a:schemeClr val="bg1"/>
                </a:solidFill>
                <a:latin typeface="Arial" pitchFamily="34" charset="0"/>
              </a:rPr>
              <a:t>;</a:t>
            </a:r>
            <a:endParaRPr lang="en-US" sz="2400" dirty="0">
              <a:solidFill>
                <a:schemeClr val="bg1"/>
              </a:solidFill>
              <a:latin typeface="Arial" pitchFamily="34" charset="0"/>
            </a:endParaRPr>
          </a:p>
          <a:p>
            <a:pPr eaLnBrk="0" hangingPunct="0"/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4107" name="Rectangle 11"/>
          <p:cNvSpPr>
            <a:spLocks noChangeArrowheads="1"/>
          </p:cNvSpPr>
          <p:nvPr/>
        </p:nvSpPr>
        <p:spPr bwMode="auto">
          <a:xfrm>
            <a:off x="4648200" y="0"/>
            <a:ext cx="4495800" cy="9541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VD2 : in </a:t>
            </a:r>
            <a:r>
              <a:rPr lang="en-US" dirty="0" err="1">
                <a:solidFill>
                  <a:srgbClr val="F32B03"/>
                </a:solidFill>
                <a:latin typeface="Arial" pitchFamily="34" charset="0"/>
              </a:rPr>
              <a:t>ra</a:t>
            </a:r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 </a:t>
            </a:r>
            <a:r>
              <a:rPr lang="en-US" dirty="0" err="1" smtClean="0">
                <a:solidFill>
                  <a:srgbClr val="F32B03"/>
                </a:solidFill>
                <a:latin typeface="Arial" pitchFamily="34" charset="0"/>
              </a:rPr>
              <a:t>màn</a:t>
            </a:r>
            <a:r>
              <a:rPr lang="en-US" dirty="0" smtClean="0">
                <a:solidFill>
                  <a:srgbClr val="F32B03"/>
                </a:solidFill>
                <a:latin typeface="Arial" pitchFamily="34" charset="0"/>
              </a:rPr>
              <a:t> </a:t>
            </a:r>
            <a:r>
              <a:rPr lang="en-US" dirty="0" err="1" smtClean="0">
                <a:solidFill>
                  <a:srgbClr val="F32B03"/>
                </a:solidFill>
                <a:latin typeface="Arial" pitchFamily="34" charset="0"/>
              </a:rPr>
              <a:t>hình</a:t>
            </a:r>
            <a:r>
              <a:rPr lang="en-US" dirty="0" smtClean="0">
                <a:solidFill>
                  <a:srgbClr val="F32B03"/>
                </a:solidFill>
                <a:latin typeface="Arial" pitchFamily="34" charset="0"/>
              </a:rPr>
              <a:t> </a:t>
            </a:r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4 </a:t>
            </a:r>
            <a:r>
              <a:rPr lang="en-US" dirty="0" err="1">
                <a:solidFill>
                  <a:srgbClr val="F32B03"/>
                </a:solidFill>
                <a:latin typeface="Arial" pitchFamily="34" charset="0"/>
              </a:rPr>
              <a:t>chữ</a:t>
            </a:r>
            <a:r>
              <a:rPr lang="en-US" dirty="0">
                <a:solidFill>
                  <a:srgbClr val="F32B03"/>
                </a:solidFill>
                <a:latin typeface="Arial" pitchFamily="34" charset="0"/>
              </a:rPr>
              <a:t> HELLO</a:t>
            </a:r>
          </a:p>
        </p:txBody>
      </p:sp>
      <p:cxnSp>
        <p:nvCxnSpPr>
          <p:cNvPr id="3" name="Straight Connector 2"/>
          <p:cNvCxnSpPr/>
          <p:nvPr/>
        </p:nvCxnSpPr>
        <p:spPr>
          <a:xfrm>
            <a:off x="4572000" y="0"/>
            <a:ext cx="76200" cy="6186488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4" name="Down Arrow 3"/>
          <p:cNvSpPr/>
          <p:nvPr/>
        </p:nvSpPr>
        <p:spPr>
          <a:xfrm>
            <a:off x="1592973" y="4019093"/>
            <a:ext cx="632166" cy="101010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vi-VN"/>
          </a:p>
        </p:txBody>
      </p:sp>
      <p:sp>
        <p:nvSpPr>
          <p:cNvPr id="13" name="Down Arrow 12"/>
          <p:cNvSpPr/>
          <p:nvPr/>
        </p:nvSpPr>
        <p:spPr>
          <a:xfrm>
            <a:off x="6105738" y="4410388"/>
            <a:ext cx="632166" cy="94962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vi-VN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1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4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5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0" dur="500"/>
                                        <p:tgtEl>
                                          <p:spTgt spid="4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5" dur="500"/>
                                        <p:tgtEl>
                                          <p:spTgt spid="41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2" dur="500"/>
                                        <p:tgtEl>
                                          <p:spTgt spid="41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5" dur="500"/>
                                        <p:tgtEl>
                                          <p:spTgt spid="41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01" grpId="0" animBg="1"/>
      <p:bldP spid="4102" grpId="0" animBg="1"/>
      <p:bldP spid="4103" grpId="0"/>
      <p:bldP spid="4105" grpId="0" animBg="1"/>
      <p:bldP spid="4106" grpId="0" animBg="1"/>
      <p:bldP spid="4107" grpId="0"/>
      <p:bldP spid="4" grpId="0" animBg="1"/>
      <p:bldP spid="13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Text Box 4"/>
          <p:cNvSpPr txBox="1">
            <a:spLocks noChangeArrowheads="1"/>
          </p:cNvSpPr>
          <p:nvPr/>
        </p:nvSpPr>
        <p:spPr bwMode="auto">
          <a:xfrm>
            <a:off x="38100" y="36786"/>
            <a:ext cx="9105900" cy="1078950"/>
          </a:xfrm>
          <a:prstGeom prst="rect">
            <a:avLst/>
          </a:prstGeom>
          <a:gradFill rotWithShape="1">
            <a:gsLst>
              <a:gs pos="0">
                <a:srgbClr val="66FFFF"/>
              </a:gs>
              <a:gs pos="50000">
                <a:schemeClr val="bg1"/>
              </a:gs>
              <a:gs pos="100000">
                <a:srgbClr val="66FFFF"/>
              </a:gs>
            </a:gsLst>
            <a:lin ang="54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marL="457200" indent="-457200">
              <a:lnSpc>
                <a:spcPct val="120000"/>
              </a:lnSpc>
              <a:spcBef>
                <a:spcPct val="50000"/>
              </a:spcBef>
              <a:defRPr/>
            </a:pPr>
            <a:r>
              <a:rPr lang="en-US" b="1" dirty="0">
                <a:latin typeface="Arial"/>
                <a:sym typeface="Wingdings" pitchFamily="2" charset="2"/>
              </a:rPr>
              <a:t> </a:t>
            </a:r>
            <a:r>
              <a:rPr lang="en-US" b="1" dirty="0" err="1">
                <a:latin typeface="Arial"/>
              </a:rPr>
              <a:t>Mọi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ngôn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ngữ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lập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trình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đều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>
                <a:latin typeface="Arial"/>
              </a:rPr>
              <a:t>có</a:t>
            </a:r>
            <a:r>
              <a:rPr lang="en-US" b="1" dirty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cấu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trúc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lặp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với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một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câu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lệnh</a:t>
            </a:r>
            <a:r>
              <a:rPr lang="en-US" b="1" dirty="0" smtClean="0">
                <a:latin typeface="Arial"/>
              </a:rPr>
              <a:t>. </a:t>
            </a:r>
            <a:r>
              <a:rPr lang="en-US" b="1" dirty="0" err="1" smtClean="0">
                <a:latin typeface="Arial"/>
              </a:rPr>
              <a:t>Đó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err="1" smtClean="0">
                <a:latin typeface="Arial"/>
              </a:rPr>
              <a:t>là</a:t>
            </a:r>
            <a:r>
              <a:rPr lang="en-US" b="1" dirty="0" smtClean="0">
                <a:latin typeface="Arial"/>
              </a:rPr>
              <a:t> </a:t>
            </a:r>
            <a:r>
              <a:rPr lang="en-US" b="1" dirty="0" smtClean="0">
                <a:solidFill>
                  <a:srgbClr val="FF0000"/>
                </a:solidFill>
                <a:latin typeface="Arial"/>
              </a:rPr>
              <a:t>CÂU </a:t>
            </a:r>
            <a:r>
              <a:rPr lang="en-US" b="1" dirty="0">
                <a:solidFill>
                  <a:srgbClr val="FF0000"/>
                </a:solidFill>
                <a:latin typeface="Arial"/>
              </a:rPr>
              <a:t>LỆNH LẶP</a:t>
            </a:r>
          </a:p>
        </p:txBody>
      </p:sp>
      <p:pic>
        <p:nvPicPr>
          <p:cNvPr id="5125" name="Picture 5" descr="Picture1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6200" y="4267200"/>
            <a:ext cx="1563688" cy="1960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126" name="AutoShape 6"/>
          <p:cNvSpPr>
            <a:spLocks noChangeArrowheads="1"/>
          </p:cNvSpPr>
          <p:nvPr/>
        </p:nvSpPr>
        <p:spPr bwMode="auto">
          <a:xfrm>
            <a:off x="-103654" y="0"/>
            <a:ext cx="8638054" cy="1752600"/>
          </a:xfrm>
          <a:prstGeom prst="cloudCallout">
            <a:avLst>
              <a:gd name="adj1" fmla="val -33016"/>
              <a:gd name="adj2" fmla="val 195960"/>
            </a:avLst>
          </a:prstGeom>
          <a:solidFill>
            <a:schemeClr val="bg2">
              <a:lumMod val="75000"/>
            </a:scheme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algn="ctr" eaLnBrk="0" hangingPunct="0"/>
            <a:r>
              <a:rPr lang="en-US" dirty="0" err="1">
                <a:latin typeface="Arial" pitchFamily="34" charset="0"/>
              </a:rPr>
              <a:t>Nếu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viết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chương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trình</a:t>
            </a:r>
            <a:r>
              <a:rPr lang="en-US" dirty="0">
                <a:latin typeface="Arial" pitchFamily="34" charset="0"/>
              </a:rPr>
              <a:t> in </a:t>
            </a:r>
            <a:r>
              <a:rPr lang="en-US" dirty="0" err="1">
                <a:latin typeface="Arial" pitchFamily="34" charset="0"/>
              </a:rPr>
              <a:t>ra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màn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hình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>
                <a:solidFill>
                  <a:srgbClr val="F30936"/>
                </a:solidFill>
                <a:latin typeface="Arial" pitchFamily="34" charset="0"/>
              </a:rPr>
              <a:t>100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chữ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b="1" dirty="0">
                <a:latin typeface="Arial" pitchFamily="34" charset="0"/>
              </a:rPr>
              <a:t>‘O’ </a:t>
            </a:r>
            <a:r>
              <a:rPr lang="en-US" dirty="0" err="1">
                <a:latin typeface="Arial" pitchFamily="34" charset="0"/>
              </a:rPr>
              <a:t>thì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sao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nhỉ</a:t>
            </a:r>
            <a:r>
              <a:rPr lang="en-US" dirty="0">
                <a:latin typeface="Arial" pitchFamily="34" charset="0"/>
              </a:rPr>
              <a:t>?</a:t>
            </a:r>
          </a:p>
        </p:txBody>
      </p:sp>
      <p:grpSp>
        <p:nvGrpSpPr>
          <p:cNvPr id="2" name="Group 7"/>
          <p:cNvGrpSpPr>
            <a:grpSpLocks/>
          </p:cNvGrpSpPr>
          <p:nvPr/>
        </p:nvGrpSpPr>
        <p:grpSpPr bwMode="auto">
          <a:xfrm>
            <a:off x="7239000" y="4800600"/>
            <a:ext cx="1905000" cy="2074863"/>
            <a:chOff x="4848" y="3264"/>
            <a:chExt cx="768" cy="816"/>
          </a:xfrm>
        </p:grpSpPr>
        <p:pic>
          <p:nvPicPr>
            <p:cNvPr id="7175" name="Picture 8" descr="5091881"/>
            <p:cNvPicPr>
              <a:picLocks noChangeAspect="1" noChangeArrowheads="1" noCrop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4848" y="3264"/>
              <a:ext cx="768" cy="7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7176" name="Picture 9" descr="MCj03982190000[1]"/>
            <p:cNvPicPr>
              <a:picLocks noChangeAspect="1" noChangeArrowheads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 bwMode="auto">
            <a:xfrm>
              <a:off x="4848" y="3874"/>
              <a:ext cx="768" cy="20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5130" name="AutoShape 10"/>
          <p:cNvSpPr>
            <a:spLocks noChangeArrowheads="1"/>
          </p:cNvSpPr>
          <p:nvPr/>
        </p:nvSpPr>
        <p:spPr bwMode="auto">
          <a:xfrm>
            <a:off x="2743200" y="2057400"/>
            <a:ext cx="6161553" cy="1828800"/>
          </a:xfrm>
          <a:prstGeom prst="cloudCallout">
            <a:avLst>
              <a:gd name="adj1" fmla="val 33941"/>
              <a:gd name="adj2" fmla="val 107838"/>
            </a:avLst>
          </a:prstGeom>
          <a:solidFill>
            <a:schemeClr val="accent1">
              <a:lumMod val="60000"/>
              <a:lumOff val="40000"/>
            </a:scheme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algn="ctr" eaLnBrk="0" hangingPunct="0"/>
            <a:r>
              <a:rPr lang="en-US" dirty="0" err="1">
                <a:latin typeface="Arial" pitchFamily="34" charset="0"/>
              </a:rPr>
              <a:t>chương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trình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quá</a:t>
            </a:r>
            <a:r>
              <a:rPr lang="en-US" dirty="0">
                <a:solidFill>
                  <a:srgbClr val="F30936"/>
                </a:solidFill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dài</a:t>
            </a:r>
            <a:r>
              <a:rPr lang="en-US" dirty="0">
                <a:latin typeface="Arial" pitchFamily="34" charset="0"/>
              </a:rPr>
              <a:t>, </a:t>
            </a:r>
            <a:r>
              <a:rPr lang="en-US" dirty="0" err="1">
                <a:latin typeface="Arial" pitchFamily="34" charset="0"/>
              </a:rPr>
              <a:t>và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viết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mất</a:t>
            </a:r>
            <a:r>
              <a:rPr lang="en-US" dirty="0">
                <a:solidFill>
                  <a:srgbClr val="F30936"/>
                </a:solidFill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nhiều</a:t>
            </a:r>
            <a:r>
              <a:rPr lang="en-US" dirty="0">
                <a:solidFill>
                  <a:srgbClr val="F30936"/>
                </a:solidFill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thời</a:t>
            </a:r>
            <a:r>
              <a:rPr lang="en-US" dirty="0">
                <a:solidFill>
                  <a:srgbClr val="F30936"/>
                </a:solidFill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30936"/>
                </a:solidFill>
                <a:latin typeface="Arial" pitchFamily="34" charset="0"/>
              </a:rPr>
              <a:t>gian</a:t>
            </a:r>
            <a:r>
              <a:rPr lang="en-US" dirty="0">
                <a:latin typeface="Arial" pitchFamily="34" charset="0"/>
              </a:rPr>
              <a:t> !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5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8" presetClass="entr" presetSubtype="3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13" dur="500"/>
                                        <p:tgtEl>
                                          <p:spTgt spid="5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8" presetClass="entr" presetSubtype="3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21" dur="500"/>
                                        <p:tgtEl>
                                          <p:spTgt spid="5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6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8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1" dur="500"/>
                                        <p:tgtEl>
                                          <p:spTgt spid="5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4" grpId="0" animBg="1"/>
      <p:bldP spid="5126" grpId="0" animBg="1"/>
      <p:bldP spid="5126" grpId="1" animBg="1"/>
      <p:bldP spid="5130" grpId="0" animBg="1"/>
      <p:bldP spid="5130" grpId="1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9" name="Text Box 5"/>
          <p:cNvSpPr txBox="1">
            <a:spLocks noChangeArrowheads="1"/>
          </p:cNvSpPr>
          <p:nvPr/>
        </p:nvSpPr>
        <p:spPr bwMode="auto">
          <a:xfrm>
            <a:off x="38668" y="1219200"/>
            <a:ext cx="256578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>
                <a:solidFill>
                  <a:srgbClr val="FF0000"/>
                </a:solidFill>
                <a:latin typeface="Arial" pitchFamily="34" charset="0"/>
              </a:rPr>
              <a:t>a. </a:t>
            </a:r>
            <a:r>
              <a:rPr lang="en-US" dirty="0" err="1">
                <a:solidFill>
                  <a:srgbClr val="FF0000"/>
                </a:solidFill>
                <a:latin typeface="Arial" pitchFamily="34" charset="0"/>
              </a:rPr>
              <a:t>Cú</a:t>
            </a:r>
            <a:r>
              <a:rPr lang="en-US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dirty="0" err="1">
                <a:solidFill>
                  <a:srgbClr val="FF0000"/>
                </a:solidFill>
                <a:latin typeface="Arial" pitchFamily="34" charset="0"/>
              </a:rPr>
              <a:t>pháp</a:t>
            </a:r>
            <a:r>
              <a:rPr lang="en-US" dirty="0">
                <a:solidFill>
                  <a:srgbClr val="FF0000"/>
                </a:solidFill>
                <a:latin typeface="Arial" pitchFamily="34" charset="0"/>
              </a:rPr>
              <a:t> :</a:t>
            </a:r>
          </a:p>
        </p:txBody>
      </p:sp>
      <p:sp>
        <p:nvSpPr>
          <p:cNvPr id="6150" name="Rectangle 6"/>
          <p:cNvSpPr>
            <a:spLocks noChangeArrowheads="1"/>
          </p:cNvSpPr>
          <p:nvPr/>
        </p:nvSpPr>
        <p:spPr bwMode="auto">
          <a:xfrm>
            <a:off x="38668" y="2209800"/>
            <a:ext cx="9118979" cy="457200"/>
          </a:xfrm>
          <a:prstGeom prst="rect">
            <a:avLst/>
          </a:prstGeom>
          <a:gradFill rotWithShape="1">
            <a:gsLst>
              <a:gs pos="0">
                <a:srgbClr val="00FFFF"/>
              </a:gs>
              <a:gs pos="50000">
                <a:schemeClr val="bg1"/>
              </a:gs>
              <a:gs pos="100000">
                <a:srgbClr val="00FFFF"/>
              </a:gs>
            </a:gsLst>
            <a:lin ang="5400000" scaled="1"/>
          </a:gradFill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defRPr/>
            </a:pPr>
            <a:r>
              <a:rPr lang="en-US" sz="2000" dirty="0">
                <a:solidFill>
                  <a:srgbClr val="FF3300"/>
                </a:solidFill>
                <a:cs typeface="Times New Roman" pitchFamily="18" charset="0"/>
              </a:rPr>
              <a:t>FOR </a:t>
            </a:r>
            <a:r>
              <a:rPr lang="en-US" sz="2000" dirty="0">
                <a:cs typeface="Times New Roman" pitchFamily="18" charset="0"/>
              </a:rPr>
              <a:t>&lt;BIẾN ĐẾM&gt;:= &lt;GIÁ TRỊ ĐẦU&gt; </a:t>
            </a:r>
            <a:r>
              <a:rPr lang="en-US" sz="2000" dirty="0">
                <a:solidFill>
                  <a:srgbClr val="FF3300"/>
                </a:solidFill>
                <a:cs typeface="Times New Roman" pitchFamily="18" charset="0"/>
              </a:rPr>
              <a:t>TO</a:t>
            </a:r>
            <a:r>
              <a:rPr lang="en-US" sz="2000" dirty="0">
                <a:cs typeface="Times New Roman" pitchFamily="18" charset="0"/>
              </a:rPr>
              <a:t> &lt;GIÁ TRỊ CUỐI&gt; </a:t>
            </a:r>
            <a:r>
              <a:rPr lang="en-US" sz="2000" dirty="0">
                <a:solidFill>
                  <a:srgbClr val="FF3300"/>
                </a:solidFill>
                <a:cs typeface="Times New Roman" pitchFamily="18" charset="0"/>
              </a:rPr>
              <a:t>DO  </a:t>
            </a:r>
            <a:r>
              <a:rPr lang="en-US" sz="2000" dirty="0">
                <a:cs typeface="Times New Roman" pitchFamily="18" charset="0"/>
              </a:rPr>
              <a:t>&lt;CÂU LỆNH&gt;;</a:t>
            </a:r>
          </a:p>
        </p:txBody>
      </p:sp>
      <p:sp>
        <p:nvSpPr>
          <p:cNvPr id="6151" name="Text Box 7"/>
          <p:cNvSpPr txBox="1">
            <a:spLocks noChangeArrowheads="1"/>
          </p:cNvSpPr>
          <p:nvPr/>
        </p:nvSpPr>
        <p:spPr bwMode="auto">
          <a:xfrm>
            <a:off x="26157" y="3113544"/>
            <a:ext cx="9144000" cy="3046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ts val="0"/>
              </a:spcBef>
            </a:pPr>
            <a:r>
              <a:rPr lang="en-US" sz="3200" dirty="0">
                <a:solidFill>
                  <a:srgbClr val="FF0000"/>
                </a:solidFill>
                <a:cs typeface="Times New Roman" pitchFamily="18" charset="0"/>
              </a:rPr>
              <a:t>b. </a:t>
            </a:r>
            <a:r>
              <a:rPr lang="en-US" sz="3200" dirty="0" err="1" smtClean="0">
                <a:solidFill>
                  <a:srgbClr val="FF0000"/>
                </a:solidFill>
                <a:cs typeface="Times New Roman" pitchFamily="18" charset="0"/>
              </a:rPr>
              <a:t>Trong</a:t>
            </a:r>
            <a:r>
              <a:rPr lang="en-US" sz="3200" dirty="0" smtClean="0">
                <a:solidFill>
                  <a:srgbClr val="FF0000"/>
                </a:solidFill>
                <a:cs typeface="Times New Roman" pitchFamily="18" charset="0"/>
              </a:rPr>
              <a:t> </a:t>
            </a:r>
            <a:r>
              <a:rPr lang="en-US" sz="3200" dirty="0" err="1" smtClean="0">
                <a:solidFill>
                  <a:srgbClr val="FF0000"/>
                </a:solidFill>
                <a:cs typeface="Times New Roman" pitchFamily="18" charset="0"/>
              </a:rPr>
              <a:t>đó</a:t>
            </a:r>
            <a:r>
              <a:rPr lang="en-US" sz="3200" dirty="0" smtClean="0">
                <a:solidFill>
                  <a:srgbClr val="FF0000"/>
                </a:solidFill>
                <a:cs typeface="Times New Roman" pitchFamily="18" charset="0"/>
              </a:rPr>
              <a:t>:</a:t>
            </a:r>
          </a:p>
          <a:p>
            <a:pPr>
              <a:spcBef>
                <a:spcPts val="0"/>
              </a:spcBef>
            </a:pPr>
            <a:r>
              <a:rPr lang="en-US" sz="3200" dirty="0" smtClean="0">
                <a:cs typeface="Times New Roman" pitchFamily="18" charset="0"/>
              </a:rPr>
              <a:t>-  FOR</a:t>
            </a:r>
            <a:r>
              <a:rPr lang="en-US" sz="3200" dirty="0">
                <a:cs typeface="Times New Roman" pitchFamily="18" charset="0"/>
              </a:rPr>
              <a:t>, TO, DO : </a:t>
            </a:r>
            <a:r>
              <a:rPr lang="en-US" sz="3200" dirty="0" err="1">
                <a:cs typeface="Times New Roman" pitchFamily="18" charset="0"/>
              </a:rPr>
              <a:t>là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các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từ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khóa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của</a:t>
            </a:r>
            <a:r>
              <a:rPr lang="en-US" sz="3200" dirty="0">
                <a:cs typeface="Times New Roman" pitchFamily="18" charset="0"/>
              </a:rPr>
              <a:t> Pascal</a:t>
            </a:r>
          </a:p>
          <a:p>
            <a:pPr>
              <a:spcBef>
                <a:spcPts val="0"/>
              </a:spcBef>
            </a:pPr>
            <a:r>
              <a:rPr lang="en-US" sz="3200" dirty="0" smtClean="0">
                <a:cs typeface="Times New Roman" pitchFamily="18" charset="0"/>
              </a:rPr>
              <a:t>-  </a:t>
            </a:r>
            <a:r>
              <a:rPr lang="en-US" sz="3200" dirty="0" err="1" smtClean="0">
                <a:cs typeface="Times New Roman" pitchFamily="18" charset="0"/>
              </a:rPr>
              <a:t>Biến</a:t>
            </a:r>
            <a:r>
              <a:rPr lang="en-US" sz="3200" dirty="0" smtClean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đếm</a:t>
            </a:r>
            <a:r>
              <a:rPr lang="en-US" sz="3200" dirty="0">
                <a:cs typeface="Times New Roman" pitchFamily="18" charset="0"/>
              </a:rPr>
              <a:t> : </a:t>
            </a:r>
            <a:r>
              <a:rPr lang="en-US" sz="3200" dirty="0" err="1">
                <a:cs typeface="Times New Roman" pitchFamily="18" charset="0"/>
              </a:rPr>
              <a:t>thường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có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kiểu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số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nguyên</a:t>
            </a:r>
            <a:endParaRPr lang="en-US" sz="3200" dirty="0">
              <a:cs typeface="Times New Roman" pitchFamily="18" charset="0"/>
            </a:endParaRPr>
          </a:p>
          <a:p>
            <a:pPr marL="342900" indent="-342900">
              <a:spcBef>
                <a:spcPts val="0"/>
              </a:spcBef>
              <a:buFontTx/>
              <a:buChar char="-"/>
            </a:pPr>
            <a:r>
              <a:rPr lang="en-US" sz="3200" dirty="0" err="1" smtClean="0">
                <a:cs typeface="Times New Roman" pitchFamily="18" charset="0"/>
              </a:rPr>
              <a:t>Giá</a:t>
            </a:r>
            <a:r>
              <a:rPr lang="en-US" sz="3200" dirty="0" smtClean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trị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đầu</a:t>
            </a:r>
            <a:r>
              <a:rPr lang="en-US" sz="3200" dirty="0">
                <a:cs typeface="Times New Roman" pitchFamily="18" charset="0"/>
              </a:rPr>
              <a:t>, </a:t>
            </a:r>
            <a:r>
              <a:rPr lang="en-US" sz="3200" dirty="0" err="1">
                <a:cs typeface="Times New Roman" pitchFamily="18" charset="0"/>
              </a:rPr>
              <a:t>giá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trị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cuối</a:t>
            </a:r>
            <a:r>
              <a:rPr lang="en-US" sz="3200" dirty="0">
                <a:cs typeface="Times New Roman" pitchFamily="18" charset="0"/>
              </a:rPr>
              <a:t> : </a:t>
            </a:r>
            <a:r>
              <a:rPr lang="en-US" sz="3200" dirty="0" err="1">
                <a:cs typeface="Times New Roman" pitchFamily="18" charset="0"/>
              </a:rPr>
              <a:t>là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giá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trị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số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 smtClean="0">
                <a:cs typeface="Times New Roman" pitchFamily="18" charset="0"/>
              </a:rPr>
              <a:t>nguyên</a:t>
            </a:r>
            <a:r>
              <a:rPr lang="en-US" sz="3200" dirty="0" smtClean="0">
                <a:cs typeface="Times New Roman" pitchFamily="18" charset="0"/>
              </a:rPr>
              <a:t>. </a:t>
            </a:r>
          </a:p>
          <a:p>
            <a:pPr marL="342900" indent="-342900">
              <a:spcBef>
                <a:spcPts val="0"/>
              </a:spcBef>
              <a:buFontTx/>
              <a:buChar char="-"/>
            </a:pPr>
            <a:r>
              <a:rPr lang="en-US" sz="3200" dirty="0" err="1" smtClean="0">
                <a:cs typeface="Times New Roman" pitchFamily="18" charset="0"/>
              </a:rPr>
              <a:t>Giá</a:t>
            </a:r>
            <a:r>
              <a:rPr lang="en-US" sz="3200" dirty="0" smtClean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trị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cuối</a:t>
            </a:r>
            <a:r>
              <a:rPr lang="en-US" sz="3200" dirty="0">
                <a:cs typeface="Times New Roman" pitchFamily="18" charset="0"/>
              </a:rPr>
              <a:t> &gt; </a:t>
            </a:r>
            <a:r>
              <a:rPr lang="en-US" sz="3200" dirty="0" err="1">
                <a:cs typeface="Times New Roman" pitchFamily="18" charset="0"/>
              </a:rPr>
              <a:t>Giá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trị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 smtClean="0">
                <a:cs typeface="Times New Roman" pitchFamily="18" charset="0"/>
              </a:rPr>
              <a:t>đầu</a:t>
            </a:r>
            <a:r>
              <a:rPr lang="en-US" sz="3200" dirty="0" smtClean="0">
                <a:cs typeface="Times New Roman" pitchFamily="18" charset="0"/>
              </a:rPr>
              <a:t>.</a:t>
            </a:r>
            <a:endParaRPr lang="en-US" sz="3200" dirty="0">
              <a:cs typeface="Times New Roman" pitchFamily="18" charset="0"/>
            </a:endParaRPr>
          </a:p>
          <a:p>
            <a:pPr marL="342900" indent="-342900">
              <a:spcBef>
                <a:spcPts val="0"/>
              </a:spcBef>
              <a:buFontTx/>
              <a:buChar char="-"/>
            </a:pPr>
            <a:r>
              <a:rPr lang="en-US" sz="3200" dirty="0" err="1" smtClean="0">
                <a:cs typeface="Times New Roman" pitchFamily="18" charset="0"/>
              </a:rPr>
              <a:t>Câu</a:t>
            </a:r>
            <a:r>
              <a:rPr lang="en-US" sz="3200" dirty="0" smtClean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lệnh</a:t>
            </a:r>
            <a:r>
              <a:rPr lang="en-US" sz="3200" dirty="0">
                <a:cs typeface="Times New Roman" pitchFamily="18" charset="0"/>
              </a:rPr>
              <a:t> : </a:t>
            </a:r>
            <a:r>
              <a:rPr lang="en-US" sz="3200" dirty="0" err="1">
                <a:cs typeface="Times New Roman" pitchFamily="18" charset="0"/>
              </a:rPr>
              <a:t>có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thể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là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câu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lệnh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đơn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hoặc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câu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lệnh</a:t>
            </a:r>
            <a:r>
              <a:rPr lang="en-US" sz="3200" dirty="0">
                <a:cs typeface="Times New Roman" pitchFamily="18" charset="0"/>
              </a:rPr>
              <a:t> </a:t>
            </a:r>
            <a:r>
              <a:rPr lang="en-US" sz="3200" dirty="0" err="1">
                <a:cs typeface="Times New Roman" pitchFamily="18" charset="0"/>
              </a:rPr>
              <a:t>ghép</a:t>
            </a:r>
            <a:endParaRPr lang="en-US" sz="3200" dirty="0">
              <a:cs typeface="Times New Roman" pitchFamily="18" charset="0"/>
            </a:endParaRPr>
          </a:p>
        </p:txBody>
      </p:sp>
      <p:sp>
        <p:nvSpPr>
          <p:cNvPr id="8197" name="AutoShape 11"/>
          <p:cNvSpPr>
            <a:spLocks noChangeArrowheads="1"/>
          </p:cNvSpPr>
          <p:nvPr/>
        </p:nvSpPr>
        <p:spPr bwMode="auto">
          <a:xfrm>
            <a:off x="0" y="22225"/>
            <a:ext cx="9144000" cy="1196975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  <a:ln w="9525">
            <a:solidFill>
              <a:srgbClr val="FF00FF"/>
            </a:solidFill>
            <a:round/>
            <a:headEnd/>
            <a:tailEnd/>
          </a:ln>
          <a:effectLst>
            <a:prstShdw prst="shdw17" dist="17961" dir="13500000">
              <a:srgbClr val="990099"/>
            </a:prstShdw>
          </a:effectLst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8198" name="Text Box 4"/>
          <p:cNvSpPr txBox="1">
            <a:spLocks noChangeArrowheads="1"/>
          </p:cNvSpPr>
          <p:nvPr/>
        </p:nvSpPr>
        <p:spPr bwMode="auto">
          <a:xfrm>
            <a:off x="25020" y="22225"/>
            <a:ext cx="9144000" cy="1169551"/>
          </a:xfrm>
          <a:prstGeom prst="rect">
            <a:avLst/>
          </a:prstGeom>
          <a:solidFill>
            <a:srgbClr val="CCFF33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2.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Câu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002060"/>
                </a:solidFill>
                <a:latin typeface="Arial" pitchFamily="34" charset="0"/>
              </a:rPr>
              <a:t>lệnh</a:t>
            </a:r>
            <a:r>
              <a:rPr lang="en-US" b="1" dirty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>
                <a:solidFill>
                  <a:srgbClr val="002060"/>
                </a:solidFill>
                <a:latin typeface="Arial" pitchFamily="34" charset="0"/>
              </a:rPr>
              <a:t>lặp</a:t>
            </a:r>
            <a:r>
              <a:rPr lang="en-US" b="1" dirty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For…do </a:t>
            </a:r>
          </a:p>
          <a:p>
            <a:pPr algn="ctr">
              <a:spcBef>
                <a:spcPct val="50000"/>
              </a:spcBef>
            </a:pP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(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câu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lệnh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lặp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với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số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lần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biết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 </a:t>
            </a:r>
            <a:r>
              <a:rPr lang="en-US" b="1" dirty="0" err="1" smtClean="0">
                <a:solidFill>
                  <a:srgbClr val="002060"/>
                </a:solidFill>
                <a:latin typeface="Arial" pitchFamily="34" charset="0"/>
              </a:rPr>
              <a:t>trước</a:t>
            </a:r>
            <a:r>
              <a:rPr lang="en-US" b="1" dirty="0" smtClean="0">
                <a:solidFill>
                  <a:srgbClr val="002060"/>
                </a:solidFill>
                <a:latin typeface="Arial" pitchFamily="34" charset="0"/>
              </a:rPr>
              <a:t>)</a:t>
            </a:r>
            <a:endParaRPr lang="en-US" b="1" dirty="0">
              <a:solidFill>
                <a:srgbClr val="002060"/>
              </a:solidFill>
              <a:latin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61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2" dur="80"/>
                                        <p:tgtEl>
                                          <p:spTgt spid="615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3" dur="80"/>
                                        <p:tgtEl>
                                          <p:spTgt spid="615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80"/>
                                        <p:tgtEl>
                                          <p:spTgt spid="615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61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61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61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61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61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61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"/>
                            </p:stCondLst>
                            <p:childTnLst>
                              <p:par>
                                <p:cTn id="30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2" dur="80"/>
                                        <p:tgtEl>
                                          <p:spTgt spid="61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3" dur="80"/>
                                        <p:tgtEl>
                                          <p:spTgt spid="61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4" dur="80"/>
                                        <p:tgtEl>
                                          <p:spTgt spid="61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200"/>
                            </p:stCondLst>
                            <p:childTnLst>
                              <p:par>
                                <p:cTn id="36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8" dur="80"/>
                                        <p:tgtEl>
                                          <p:spTgt spid="61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9" dur="80"/>
                                        <p:tgtEl>
                                          <p:spTgt spid="61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0" dur="80"/>
                                        <p:tgtEl>
                                          <p:spTgt spid="61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3760"/>
                            </p:stCondLst>
                            <p:childTnLst>
                              <p:par>
                                <p:cTn id="42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4" dur="80"/>
                                        <p:tgtEl>
                                          <p:spTgt spid="61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5" dur="80"/>
                                        <p:tgtEl>
                                          <p:spTgt spid="61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80"/>
                                        <p:tgtEl>
                                          <p:spTgt spid="61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4640"/>
                            </p:stCondLst>
                            <p:childTnLst>
                              <p:par>
                                <p:cTn id="48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0" dur="80"/>
                                        <p:tgtEl>
                                          <p:spTgt spid="61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1" dur="80"/>
                                        <p:tgtEl>
                                          <p:spTgt spid="61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2" dur="80"/>
                                        <p:tgtEl>
                                          <p:spTgt spid="61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9" grpId="0"/>
      <p:bldP spid="6150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09" y="609600"/>
            <a:ext cx="9145137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c. </a:t>
            </a:r>
            <a:r>
              <a:rPr lang="en-US" sz="3200" dirty="0" err="1" smtClean="0">
                <a:solidFill>
                  <a:srgbClr val="FF0000"/>
                </a:solidFill>
              </a:rPr>
              <a:t>Hoạt</a:t>
            </a:r>
            <a:r>
              <a:rPr lang="en-US" sz="3200" dirty="0" smtClean="0">
                <a:solidFill>
                  <a:srgbClr val="FF0000"/>
                </a:solidFill>
              </a:rPr>
              <a:t> </a:t>
            </a:r>
            <a:r>
              <a:rPr lang="en-US" sz="3200" dirty="0" err="1" smtClean="0">
                <a:solidFill>
                  <a:srgbClr val="FF0000"/>
                </a:solidFill>
              </a:rPr>
              <a:t>động</a:t>
            </a:r>
            <a:r>
              <a:rPr lang="en-US" sz="3200" dirty="0" smtClean="0">
                <a:solidFill>
                  <a:srgbClr val="FF0000"/>
                </a:solidFill>
              </a:rPr>
              <a:t>:</a:t>
            </a:r>
          </a:p>
          <a:p>
            <a:pPr lvl="0"/>
            <a:r>
              <a:rPr lang="it-IT" sz="3200" dirty="0" smtClean="0">
                <a:solidFill>
                  <a:srgbClr val="000066"/>
                </a:solidFill>
              </a:rPr>
              <a:t>- B1</a:t>
            </a:r>
            <a:r>
              <a:rPr lang="it-IT" sz="3200" dirty="0">
                <a:solidFill>
                  <a:srgbClr val="000066"/>
                </a:solidFill>
              </a:rPr>
              <a:t>: Biến đếm nhận giá trị bằng giá trị đầu và thực hiện câu </a:t>
            </a:r>
            <a:r>
              <a:rPr lang="it-IT" sz="3200" dirty="0" smtClean="0">
                <a:solidFill>
                  <a:srgbClr val="000066"/>
                </a:solidFill>
              </a:rPr>
              <a:t>lệnh.Sang </a:t>
            </a:r>
            <a:r>
              <a:rPr lang="it-IT" sz="3200" dirty="0">
                <a:solidFill>
                  <a:srgbClr val="000066"/>
                </a:solidFill>
              </a:rPr>
              <a:t>B2  </a:t>
            </a:r>
            <a:endParaRPr lang="vi-VN" sz="3200" dirty="0">
              <a:solidFill>
                <a:srgbClr val="000066"/>
              </a:solidFill>
            </a:endParaRPr>
          </a:p>
          <a:p>
            <a:pPr lvl="0"/>
            <a:r>
              <a:rPr lang="it-IT" sz="3200" dirty="0" smtClean="0">
                <a:solidFill>
                  <a:srgbClr val="000066"/>
                </a:solidFill>
              </a:rPr>
              <a:t>- B2</a:t>
            </a:r>
            <a:r>
              <a:rPr lang="it-IT" sz="3200" dirty="0">
                <a:solidFill>
                  <a:srgbClr val="000066"/>
                </a:solidFill>
              </a:rPr>
              <a:t>: Biến đếm tăng 1 đơn vị. Sang B3.</a:t>
            </a:r>
            <a:endParaRPr lang="vi-VN" sz="3200" dirty="0">
              <a:solidFill>
                <a:srgbClr val="000066"/>
              </a:solidFill>
            </a:endParaRPr>
          </a:p>
          <a:p>
            <a:pPr lvl="0"/>
            <a:r>
              <a:rPr lang="it-IT" sz="3200" dirty="0" smtClean="0">
                <a:solidFill>
                  <a:srgbClr val="000066"/>
                </a:solidFill>
              </a:rPr>
              <a:t>- B3</a:t>
            </a:r>
            <a:r>
              <a:rPr lang="it-IT" sz="3200" dirty="0">
                <a:solidFill>
                  <a:srgbClr val="000066"/>
                </a:solidFill>
              </a:rPr>
              <a:t>: Nếu biến đếm nhỏ hơn hoặc bằng giá trị cuối thì thực hiện câu lệnh và quay về B2. Ngược lại, qua B4.</a:t>
            </a:r>
            <a:endParaRPr lang="vi-VN" sz="3200" dirty="0">
              <a:solidFill>
                <a:srgbClr val="000066"/>
              </a:solidFill>
            </a:endParaRPr>
          </a:p>
          <a:p>
            <a:r>
              <a:rPr lang="it-IT" sz="3200" dirty="0" smtClean="0">
                <a:solidFill>
                  <a:srgbClr val="000066"/>
                </a:solidFill>
              </a:rPr>
              <a:t>- B4</a:t>
            </a:r>
            <a:r>
              <a:rPr lang="it-IT" sz="3200" dirty="0">
                <a:solidFill>
                  <a:srgbClr val="000066"/>
                </a:solidFill>
              </a:rPr>
              <a:t>: Kết thúc</a:t>
            </a:r>
            <a:endParaRPr lang="vi-VN" sz="3200" dirty="0">
              <a:solidFill>
                <a:srgbClr val="00006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0056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87" name="Rectangle 19"/>
          <p:cNvSpPr>
            <a:spLocks noChangeArrowheads="1"/>
          </p:cNvSpPr>
          <p:nvPr/>
        </p:nvSpPr>
        <p:spPr bwMode="auto">
          <a:xfrm>
            <a:off x="456630" y="854112"/>
            <a:ext cx="3429569" cy="2585323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Program in4;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sz="1800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('O');</a:t>
            </a:r>
          </a:p>
          <a:p>
            <a:pPr eaLnBrk="0" hangingPunct="0"/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('O');</a:t>
            </a:r>
          </a:p>
          <a:p>
            <a:pPr eaLnBrk="0" hangingPunct="0"/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('O');</a:t>
            </a:r>
          </a:p>
          <a:p>
            <a:pPr eaLnBrk="0" hangingPunct="0"/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	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('O</a:t>
            </a:r>
            <a:r>
              <a:rPr lang="en-US" sz="1800" b="1" dirty="0" smtClean="0">
                <a:solidFill>
                  <a:schemeClr val="bg1"/>
                </a:solidFill>
                <a:latin typeface="Arial" pitchFamily="34" charset="0"/>
              </a:rPr>
              <a:t>');</a:t>
            </a:r>
          </a:p>
          <a:p>
            <a:pPr eaLnBrk="0" hangingPunct="0"/>
            <a:r>
              <a:rPr lang="en-US" sz="1800" dirty="0" err="1" smtClean="0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sz="1800" dirty="0" smtClean="0">
                <a:solidFill>
                  <a:schemeClr val="bg1"/>
                </a:solidFill>
                <a:latin typeface="Arial" pitchFamily="34" charset="0"/>
              </a:rPr>
              <a:t>;</a:t>
            </a:r>
            <a:endParaRPr lang="en-US" sz="1800" dirty="0">
              <a:solidFill>
                <a:schemeClr val="bg1"/>
              </a:solidFill>
              <a:latin typeface="Arial" pitchFamily="34" charset="0"/>
            </a:endParaRP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7188" name="Rectangle 20"/>
          <p:cNvSpPr>
            <a:spLocks noChangeArrowheads="1"/>
          </p:cNvSpPr>
          <p:nvPr/>
        </p:nvSpPr>
        <p:spPr bwMode="auto">
          <a:xfrm>
            <a:off x="5486400" y="761999"/>
            <a:ext cx="3648501" cy="2246769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Program in4;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sz="2000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	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2000" dirty="0">
                <a:solidFill>
                  <a:srgbClr val="FFFF00"/>
                </a:solidFill>
                <a:latin typeface="Arial" pitchFamily="34" charset="0"/>
              </a:rPr>
              <a:t>For i:=1 to 4 do </a:t>
            </a:r>
            <a:r>
              <a:rPr lang="en-US" sz="20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('O');</a:t>
            </a:r>
          </a:p>
          <a:p>
            <a:pPr eaLnBrk="0" hangingPunct="0"/>
            <a:r>
              <a:rPr lang="en-US" sz="2000" dirty="0" err="1" smtClean="0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;</a:t>
            </a: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	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7189" name="AutoShape 21"/>
          <p:cNvSpPr>
            <a:spLocks noChangeArrowheads="1"/>
          </p:cNvSpPr>
          <p:nvPr/>
        </p:nvSpPr>
        <p:spPr bwMode="auto">
          <a:xfrm>
            <a:off x="4375588" y="1585913"/>
            <a:ext cx="609600" cy="457200"/>
          </a:xfrm>
          <a:prstGeom prst="rightArrow">
            <a:avLst>
              <a:gd name="adj1" fmla="val 50000"/>
              <a:gd name="adj2" fmla="val 33333"/>
            </a:avLst>
          </a:prstGeom>
          <a:solidFill>
            <a:srgbClr val="FF6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7190" name="Rectangle 22"/>
          <p:cNvSpPr>
            <a:spLocks noChangeArrowheads="1"/>
          </p:cNvSpPr>
          <p:nvPr/>
        </p:nvSpPr>
        <p:spPr bwMode="auto">
          <a:xfrm>
            <a:off x="0" y="4114800"/>
            <a:ext cx="9134901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algn="just">
              <a:spcBef>
                <a:spcPct val="20000"/>
              </a:spcBef>
              <a:buFont typeface="Wingdings"/>
              <a:buChar char="F"/>
            </a:pPr>
            <a:r>
              <a:rPr lang="en-US" sz="2400" b="1" dirty="0" smtClean="0">
                <a:cs typeface="Times New Roman" pitchFamily="18" charset="0"/>
              </a:rPr>
              <a:t>Ban </a:t>
            </a:r>
            <a:r>
              <a:rPr lang="en-US" sz="2400" b="1" dirty="0" err="1">
                <a:cs typeface="Times New Roman" pitchFamily="18" charset="0"/>
              </a:rPr>
              <a:t>đầu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biến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đếm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solidFill>
                  <a:srgbClr val="F30936"/>
                </a:solidFill>
                <a:cs typeface="Times New Roman" pitchFamily="18" charset="0"/>
              </a:rPr>
              <a:t>(i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>
                <a:cs typeface="Times New Roman" pitchFamily="18" charset="0"/>
              </a:rPr>
              <a:t>=1</a:t>
            </a:r>
            <a:r>
              <a:rPr lang="en-US" sz="2400" b="1" dirty="0">
                <a:solidFill>
                  <a:srgbClr val="F32B03"/>
                </a:solidFill>
                <a:cs typeface="Times New Roman" pitchFamily="18" charset="0"/>
              </a:rPr>
              <a:t>&lt; </a:t>
            </a:r>
            <a:r>
              <a:rPr lang="en-US" sz="2400" b="1" dirty="0" smtClean="0">
                <a:solidFill>
                  <a:srgbClr val="F32B03"/>
                </a:solidFill>
                <a:cs typeface="Times New Roman" pitchFamily="18" charset="0"/>
              </a:rPr>
              <a:t>4) </a:t>
            </a:r>
            <a:r>
              <a:rPr lang="en-US" sz="2400" b="1" dirty="0" err="1" smtClean="0">
                <a:cs typeface="Times New Roman" pitchFamily="18" charset="0"/>
              </a:rPr>
              <a:t>lệnh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writeln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được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thực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hiện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cs typeface="Times New Roman" pitchFamily="18" charset="0"/>
                <a:sym typeface="Wingdings" pitchFamily="2" charset="2"/>
              </a:rPr>
              <a:t> </a:t>
            </a:r>
            <a:r>
              <a:rPr lang="en-US" sz="2400" b="1" dirty="0">
                <a:cs typeface="Times New Roman" pitchFamily="18" charset="0"/>
              </a:rPr>
              <a:t>In </a:t>
            </a:r>
            <a:r>
              <a:rPr lang="en-US" sz="2400" b="1" dirty="0" err="1" smtClean="0">
                <a:cs typeface="Times New Roman" pitchFamily="18" charset="0"/>
              </a:rPr>
              <a:t>ra</a:t>
            </a:r>
            <a:endParaRPr lang="en-US" sz="2400" b="1" dirty="0">
              <a:cs typeface="Times New Roman" pitchFamily="18" charset="0"/>
            </a:endParaRPr>
          </a:p>
          <a:p>
            <a:pPr algn="just">
              <a:spcBef>
                <a:spcPct val="20000"/>
              </a:spcBef>
            </a:pPr>
            <a:r>
              <a:rPr lang="en-US" sz="2400" b="1" dirty="0" err="1" smtClean="0">
                <a:cs typeface="Times New Roman" pitchFamily="18" charset="0"/>
              </a:rPr>
              <a:t>màn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hình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chữ</a:t>
            </a:r>
            <a:r>
              <a:rPr lang="en-US" sz="2400" b="1" dirty="0">
                <a:cs typeface="Times New Roman" pitchFamily="18" charset="0"/>
              </a:rPr>
              <a:t> O </a:t>
            </a:r>
            <a:r>
              <a:rPr lang="en-US" sz="2400" b="1" dirty="0" err="1">
                <a:cs typeface="Times New Roman" pitchFamily="18" charset="0"/>
              </a:rPr>
              <a:t>đầu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tiên</a:t>
            </a:r>
            <a:endParaRPr lang="en-US" sz="2400" b="1" dirty="0">
              <a:cs typeface="Times New Roman" pitchFamily="18" charset="0"/>
            </a:endParaRPr>
          </a:p>
        </p:txBody>
      </p:sp>
      <p:sp>
        <p:nvSpPr>
          <p:cNvPr id="7191" name="Rectangle 23"/>
          <p:cNvSpPr>
            <a:spLocks noChangeArrowheads="1"/>
          </p:cNvSpPr>
          <p:nvPr/>
        </p:nvSpPr>
        <p:spPr bwMode="auto">
          <a:xfrm>
            <a:off x="-1" y="4953000"/>
            <a:ext cx="9134901" cy="7620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algn="just">
              <a:spcBef>
                <a:spcPct val="20000"/>
              </a:spcBef>
              <a:buFont typeface="Wingdings"/>
              <a:buChar char="F"/>
            </a:pPr>
            <a:r>
              <a:rPr lang="en-US" sz="2400" b="1" dirty="0" err="1" smtClean="0">
                <a:cs typeface="Times New Roman" pitchFamily="18" charset="0"/>
              </a:rPr>
              <a:t>Biến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đếm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cs typeface="Times New Roman" pitchFamily="18" charset="0"/>
              </a:rPr>
              <a:t>i </a:t>
            </a:r>
            <a:r>
              <a:rPr lang="en-US" sz="2400" b="1" dirty="0" err="1" smtClean="0">
                <a:cs typeface="Times New Roman" pitchFamily="18" charset="0"/>
              </a:rPr>
              <a:t>tự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động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tăng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lên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>
                <a:cs typeface="Times New Roman" pitchFamily="18" charset="0"/>
              </a:rPr>
              <a:t>1 </a:t>
            </a:r>
            <a:r>
              <a:rPr lang="en-US" sz="2400" b="1" dirty="0" err="1">
                <a:cs typeface="Times New Roman" pitchFamily="18" charset="0"/>
              </a:rPr>
              <a:t>đơn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vị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solidFill>
                  <a:srgbClr val="F30936"/>
                </a:solidFill>
                <a:cs typeface="Times New Roman" pitchFamily="18" charset="0"/>
              </a:rPr>
              <a:t>(i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>
                <a:cs typeface="Times New Roman" pitchFamily="18" charset="0"/>
              </a:rPr>
              <a:t>= 2</a:t>
            </a:r>
            <a:r>
              <a:rPr lang="en-US" sz="2400" b="1" dirty="0">
                <a:solidFill>
                  <a:srgbClr val="F32B03"/>
                </a:solidFill>
                <a:cs typeface="Times New Roman" pitchFamily="18" charset="0"/>
              </a:rPr>
              <a:t>&lt; 4</a:t>
            </a:r>
            <a:r>
              <a:rPr lang="en-US" sz="2400" b="1" dirty="0">
                <a:solidFill>
                  <a:srgbClr val="F30936"/>
                </a:solidFill>
                <a:cs typeface="Times New Roman" pitchFamily="18" charset="0"/>
              </a:rPr>
              <a:t>)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lệnh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writeln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được</a:t>
            </a:r>
            <a:endParaRPr lang="en-US" sz="2400" b="1" dirty="0">
              <a:cs typeface="Times New Roman" pitchFamily="18" charset="0"/>
            </a:endParaRPr>
          </a:p>
          <a:p>
            <a:pPr algn="just">
              <a:spcBef>
                <a:spcPct val="20000"/>
              </a:spcBef>
            </a:pPr>
            <a:r>
              <a:rPr lang="en-US" sz="2400" b="1" dirty="0" err="1" smtClean="0">
                <a:cs typeface="Times New Roman" pitchFamily="18" charset="0"/>
              </a:rPr>
              <a:t>thực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hiện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cs typeface="Times New Roman" pitchFamily="18" charset="0"/>
                <a:sym typeface="Wingdings" pitchFamily="2" charset="2"/>
              </a:rPr>
              <a:t> </a:t>
            </a:r>
            <a:r>
              <a:rPr lang="en-US" sz="2400" b="1" dirty="0">
                <a:cs typeface="Times New Roman" pitchFamily="18" charset="0"/>
              </a:rPr>
              <a:t>In </a:t>
            </a:r>
            <a:r>
              <a:rPr lang="en-US" sz="2400" b="1" dirty="0" err="1">
                <a:cs typeface="Times New Roman" pitchFamily="18" charset="0"/>
              </a:rPr>
              <a:t>ra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màn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hình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chữ</a:t>
            </a:r>
            <a:r>
              <a:rPr lang="en-US" sz="2400" b="1" dirty="0">
                <a:cs typeface="Times New Roman" pitchFamily="18" charset="0"/>
              </a:rPr>
              <a:t> O </a:t>
            </a:r>
            <a:r>
              <a:rPr lang="en-US" sz="2400" b="1" dirty="0" err="1">
                <a:cs typeface="Times New Roman" pitchFamily="18" charset="0"/>
              </a:rPr>
              <a:t>thứ</a:t>
            </a:r>
            <a:r>
              <a:rPr lang="en-US" sz="2400" b="1" dirty="0">
                <a:cs typeface="Times New Roman" pitchFamily="18" charset="0"/>
              </a:rPr>
              <a:t> 2</a:t>
            </a:r>
          </a:p>
        </p:txBody>
      </p:sp>
      <p:sp>
        <p:nvSpPr>
          <p:cNvPr id="7192" name="Rectangle 24"/>
          <p:cNvSpPr>
            <a:spLocks noChangeArrowheads="1"/>
          </p:cNvSpPr>
          <p:nvPr/>
        </p:nvSpPr>
        <p:spPr bwMode="auto">
          <a:xfrm>
            <a:off x="0" y="5792788"/>
            <a:ext cx="9134900" cy="8382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algn="just">
              <a:spcBef>
                <a:spcPct val="20000"/>
              </a:spcBef>
            </a:pP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>
                <a:cs typeface="Times New Roman" pitchFamily="18" charset="0"/>
                <a:sym typeface="Wingdings" pitchFamily="2" charset="2"/>
              </a:rPr>
              <a:t> </a:t>
            </a:r>
            <a:r>
              <a:rPr lang="en-US" sz="2400" b="1" dirty="0" err="1">
                <a:cs typeface="Times New Roman" pitchFamily="18" charset="0"/>
              </a:rPr>
              <a:t>Tương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tự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cho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đến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khi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cs typeface="Times New Roman" pitchFamily="18" charset="0"/>
              </a:rPr>
              <a:t>i </a:t>
            </a:r>
            <a:r>
              <a:rPr lang="en-US" sz="2400" b="1" dirty="0" err="1">
                <a:solidFill>
                  <a:srgbClr val="0000FF"/>
                </a:solidFill>
                <a:cs typeface="Times New Roman" pitchFamily="18" charset="0"/>
              </a:rPr>
              <a:t>bằng</a:t>
            </a:r>
            <a:r>
              <a:rPr lang="en-US" sz="2400" b="1" dirty="0">
                <a:solidFill>
                  <a:srgbClr val="0000FF"/>
                </a:solidFill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0000FF"/>
                </a:solidFill>
                <a:cs typeface="Times New Roman" pitchFamily="18" charset="0"/>
              </a:rPr>
              <a:t>giá</a:t>
            </a:r>
            <a:r>
              <a:rPr lang="en-US" sz="2400" b="1" dirty="0" smtClean="0">
                <a:solidFill>
                  <a:srgbClr val="0000FF"/>
                </a:solidFill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0000FF"/>
                </a:solidFill>
                <a:cs typeface="Times New Roman" pitchFamily="18" charset="0"/>
              </a:rPr>
              <a:t>trị</a:t>
            </a:r>
            <a:r>
              <a:rPr lang="en-US" sz="2400" b="1" dirty="0">
                <a:solidFill>
                  <a:srgbClr val="0000FF"/>
                </a:solidFill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0000FF"/>
                </a:solidFill>
                <a:cs typeface="Times New Roman" pitchFamily="18" charset="0"/>
              </a:rPr>
              <a:t>cuối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smtClean="0">
                <a:solidFill>
                  <a:srgbClr val="F30936"/>
                </a:solidFill>
                <a:cs typeface="Times New Roman" pitchFamily="18" charset="0"/>
              </a:rPr>
              <a:t>(i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>
                <a:cs typeface="Times New Roman" pitchFamily="18" charset="0"/>
              </a:rPr>
              <a:t>= </a:t>
            </a:r>
            <a:r>
              <a:rPr lang="en-US" sz="2400" b="1" dirty="0">
                <a:solidFill>
                  <a:srgbClr val="F30936"/>
                </a:solidFill>
                <a:cs typeface="Times New Roman" pitchFamily="18" charset="0"/>
              </a:rPr>
              <a:t>4)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thì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lệnh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writeln</a:t>
            </a:r>
            <a:endParaRPr lang="en-US" sz="2400" b="1" dirty="0">
              <a:cs typeface="Times New Roman" pitchFamily="18" charset="0"/>
            </a:endParaRPr>
          </a:p>
          <a:p>
            <a:pPr marL="342900" indent="-342900" algn="just">
              <a:spcBef>
                <a:spcPct val="20000"/>
              </a:spcBef>
            </a:pPr>
            <a:r>
              <a:rPr lang="en-US" sz="2400" b="1" dirty="0" err="1" smtClean="0">
                <a:cs typeface="Times New Roman" pitchFamily="18" charset="0"/>
              </a:rPr>
              <a:t>được</a:t>
            </a:r>
            <a:r>
              <a:rPr lang="en-US" sz="2400" b="1" dirty="0" smtClean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thực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hiện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lần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cuối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và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kết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 smtClean="0">
                <a:cs typeface="Times New Roman" pitchFamily="18" charset="0"/>
              </a:rPr>
              <a:t>thúc</a:t>
            </a:r>
            <a:r>
              <a:rPr lang="en-US" sz="2400" b="1" dirty="0" smtClean="0">
                <a:cs typeface="Times New Roman" pitchFamily="18" charset="0"/>
              </a:rPr>
              <a:t>  </a:t>
            </a:r>
            <a:r>
              <a:rPr lang="en-US" sz="2400" b="1" dirty="0">
                <a:solidFill>
                  <a:srgbClr val="0000FF"/>
                </a:solidFill>
                <a:cs typeface="Times New Roman" pitchFamily="18" charset="0"/>
                <a:sym typeface="Symbol" pitchFamily="18" charset="2"/>
              </a:rPr>
              <a:t>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trên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màn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hình</a:t>
            </a:r>
            <a:r>
              <a:rPr lang="en-US" sz="2400" b="1" dirty="0">
                <a:cs typeface="Times New Roman" pitchFamily="18" charset="0"/>
              </a:rPr>
              <a:t> </a:t>
            </a:r>
            <a:r>
              <a:rPr lang="en-US" sz="2400" b="1" dirty="0" err="1">
                <a:cs typeface="Times New Roman" pitchFamily="18" charset="0"/>
              </a:rPr>
              <a:t>có</a:t>
            </a:r>
            <a:r>
              <a:rPr lang="en-US" sz="2400" b="1" dirty="0">
                <a:cs typeface="Times New Roman" pitchFamily="18" charset="0"/>
              </a:rPr>
              <a:t> 4 </a:t>
            </a:r>
            <a:r>
              <a:rPr lang="en-US" sz="2400" b="1" dirty="0" err="1">
                <a:cs typeface="Times New Roman" pitchFamily="18" charset="0"/>
              </a:rPr>
              <a:t>chữ</a:t>
            </a:r>
            <a:r>
              <a:rPr lang="en-US" sz="2400" b="1" dirty="0">
                <a:cs typeface="Times New Roman" pitchFamily="18" charset="0"/>
              </a:rPr>
              <a:t> O</a:t>
            </a:r>
          </a:p>
        </p:txBody>
      </p:sp>
      <p:sp>
        <p:nvSpPr>
          <p:cNvPr id="7193" name="Text Box 25"/>
          <p:cNvSpPr txBox="1">
            <a:spLocks noChangeArrowheads="1"/>
          </p:cNvSpPr>
          <p:nvPr/>
        </p:nvSpPr>
        <p:spPr bwMode="auto">
          <a:xfrm>
            <a:off x="472552" y="922338"/>
            <a:ext cx="1905000" cy="2111375"/>
          </a:xfrm>
          <a:prstGeom prst="rect">
            <a:avLst/>
          </a:prstGeom>
          <a:solidFill>
            <a:schemeClr val="tx2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 b="1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900" b="1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40000"/>
              </a:spcBef>
            </a:pPr>
            <a:endParaRPr lang="en-US" sz="20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0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900" b="1">
              <a:solidFill>
                <a:schemeClr val="bg1"/>
              </a:solidFill>
              <a:latin typeface=".VnVogueH" pitchFamily="34" charset="0"/>
            </a:endParaRPr>
          </a:p>
        </p:txBody>
      </p:sp>
      <p:sp>
        <p:nvSpPr>
          <p:cNvPr id="7194" name="Text Box 26"/>
          <p:cNvSpPr txBox="1">
            <a:spLocks noChangeArrowheads="1"/>
          </p:cNvSpPr>
          <p:nvPr/>
        </p:nvSpPr>
        <p:spPr bwMode="auto">
          <a:xfrm>
            <a:off x="777922" y="925111"/>
            <a:ext cx="457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O</a:t>
            </a:r>
          </a:p>
        </p:txBody>
      </p:sp>
      <p:sp>
        <p:nvSpPr>
          <p:cNvPr id="7195" name="Text Box 27"/>
          <p:cNvSpPr txBox="1">
            <a:spLocks noChangeArrowheads="1"/>
          </p:cNvSpPr>
          <p:nvPr/>
        </p:nvSpPr>
        <p:spPr bwMode="auto">
          <a:xfrm>
            <a:off x="762000" y="1424060"/>
            <a:ext cx="457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O</a:t>
            </a:r>
          </a:p>
        </p:txBody>
      </p:sp>
      <p:sp>
        <p:nvSpPr>
          <p:cNvPr id="7196" name="Text Box 28"/>
          <p:cNvSpPr txBox="1">
            <a:spLocks noChangeArrowheads="1"/>
          </p:cNvSpPr>
          <p:nvPr/>
        </p:nvSpPr>
        <p:spPr bwMode="auto">
          <a:xfrm>
            <a:off x="762000" y="1981200"/>
            <a:ext cx="457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O</a:t>
            </a:r>
          </a:p>
        </p:txBody>
      </p:sp>
      <p:sp>
        <p:nvSpPr>
          <p:cNvPr id="7197" name="Text Box 29"/>
          <p:cNvSpPr txBox="1">
            <a:spLocks noChangeArrowheads="1"/>
          </p:cNvSpPr>
          <p:nvPr/>
        </p:nvSpPr>
        <p:spPr bwMode="auto">
          <a:xfrm>
            <a:off x="762000" y="2590800"/>
            <a:ext cx="457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O</a:t>
            </a:r>
          </a:p>
        </p:txBody>
      </p:sp>
      <p:sp>
        <p:nvSpPr>
          <p:cNvPr id="7198" name="Rectangle 30"/>
          <p:cNvSpPr>
            <a:spLocks noChangeArrowheads="1"/>
          </p:cNvSpPr>
          <p:nvPr/>
        </p:nvSpPr>
        <p:spPr bwMode="auto">
          <a:xfrm>
            <a:off x="2362200" y="3605102"/>
            <a:ext cx="5111312" cy="461665"/>
          </a:xfrm>
          <a:prstGeom prst="rect">
            <a:avLst/>
          </a:prstGeom>
          <a:gradFill rotWithShape="1">
            <a:gsLst>
              <a:gs pos="0">
                <a:srgbClr val="66FFFF"/>
              </a:gs>
              <a:gs pos="50000">
                <a:schemeClr val="bg1"/>
              </a:gs>
              <a:gs pos="100000">
                <a:srgbClr val="66FFFF"/>
              </a:gs>
            </a:gsLst>
            <a:lin ang="54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0" hangingPunct="0">
              <a:defRPr/>
            </a:pPr>
            <a:r>
              <a:rPr lang="en-US" sz="2400" dirty="0" err="1">
                <a:solidFill>
                  <a:srgbClr val="F30936"/>
                </a:solidFill>
                <a:latin typeface="Arial"/>
              </a:rPr>
              <a:t>Hoạt</a:t>
            </a:r>
            <a:r>
              <a:rPr lang="en-US" sz="2400" dirty="0">
                <a:solidFill>
                  <a:srgbClr val="F30936"/>
                </a:solidFill>
                <a:latin typeface="Arial"/>
              </a:rPr>
              <a:t> </a:t>
            </a:r>
            <a:r>
              <a:rPr lang="en-US" sz="2400" dirty="0" err="1">
                <a:solidFill>
                  <a:srgbClr val="F30936"/>
                </a:solidFill>
                <a:latin typeface="Arial"/>
              </a:rPr>
              <a:t>động</a:t>
            </a:r>
            <a:r>
              <a:rPr lang="en-US" sz="2400" dirty="0">
                <a:solidFill>
                  <a:srgbClr val="F30936"/>
                </a:solidFill>
                <a:latin typeface="Arial"/>
              </a:rPr>
              <a:t> </a:t>
            </a:r>
            <a:r>
              <a:rPr lang="en-US" sz="2400" dirty="0" err="1">
                <a:solidFill>
                  <a:srgbClr val="F30936"/>
                </a:solidFill>
                <a:latin typeface="Arial"/>
              </a:rPr>
              <a:t>của</a:t>
            </a:r>
            <a:r>
              <a:rPr lang="en-US" sz="2400" dirty="0">
                <a:solidFill>
                  <a:srgbClr val="F30936"/>
                </a:solidFill>
                <a:latin typeface="Arial"/>
              </a:rPr>
              <a:t> </a:t>
            </a:r>
            <a:r>
              <a:rPr lang="en-US" sz="2400" dirty="0" err="1">
                <a:solidFill>
                  <a:srgbClr val="F30936"/>
                </a:solidFill>
                <a:latin typeface="Arial"/>
              </a:rPr>
              <a:t>lệnh</a:t>
            </a:r>
            <a:r>
              <a:rPr lang="en-US" sz="2400" dirty="0">
                <a:solidFill>
                  <a:srgbClr val="F30936"/>
                </a:solidFill>
                <a:latin typeface="Arial"/>
              </a:rPr>
              <a:t> For …To… Do</a:t>
            </a:r>
          </a:p>
        </p:txBody>
      </p:sp>
      <p:sp>
        <p:nvSpPr>
          <p:cNvPr id="9230" name="AutoShape 31"/>
          <p:cNvSpPr>
            <a:spLocks noChangeArrowheads="1"/>
          </p:cNvSpPr>
          <p:nvPr/>
        </p:nvSpPr>
        <p:spPr bwMode="auto">
          <a:xfrm>
            <a:off x="0" y="22225"/>
            <a:ext cx="9144000" cy="739775"/>
          </a:xfrm>
          <a:prstGeom prst="roundRect">
            <a:avLst>
              <a:gd name="adj" fmla="val 16667"/>
            </a:avLst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rgbClr val="FF00FF"/>
            </a:solidFill>
            <a:round/>
            <a:headEnd/>
            <a:tailEnd/>
          </a:ln>
          <a:effectLst>
            <a:prstShdw prst="shdw17" dist="17961" dir="13500000">
              <a:srgbClr val="990099"/>
            </a:prstShdw>
          </a:effectLst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9231" name="Text Box 4"/>
          <p:cNvSpPr txBox="1">
            <a:spLocks noChangeArrowheads="1"/>
          </p:cNvSpPr>
          <p:nvPr/>
        </p:nvSpPr>
        <p:spPr bwMode="auto">
          <a:xfrm>
            <a:off x="149225" y="-41275"/>
            <a:ext cx="617220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dirty="0" smtClean="0">
                <a:latin typeface="Arial" pitchFamily="34" charset="0"/>
              </a:rPr>
              <a:t>VD3: </a:t>
            </a:r>
            <a:r>
              <a:rPr lang="en-US" dirty="0">
                <a:latin typeface="Arial" pitchFamily="34" charset="0"/>
              </a:rPr>
              <a:t>In </a:t>
            </a:r>
            <a:r>
              <a:rPr lang="en-US" dirty="0" err="1">
                <a:latin typeface="Arial" pitchFamily="34" charset="0"/>
              </a:rPr>
              <a:t>ra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màn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hình</a:t>
            </a:r>
            <a:r>
              <a:rPr lang="en-US" dirty="0">
                <a:latin typeface="Arial" pitchFamily="34" charset="0"/>
              </a:rPr>
              <a:t> 4 </a:t>
            </a:r>
            <a:r>
              <a:rPr lang="en-US" dirty="0" err="1">
                <a:latin typeface="Arial" pitchFamily="34" charset="0"/>
              </a:rPr>
              <a:t>chữ</a:t>
            </a:r>
            <a:r>
              <a:rPr lang="en-US" dirty="0">
                <a:latin typeface="Arial" pitchFamily="34" charset="0"/>
              </a:rPr>
              <a:t> O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71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8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11" dur="500"/>
                                        <p:tgtEl>
                                          <p:spTgt spid="71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5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5" dur="500"/>
                                        <p:tgtEl>
                                          <p:spTgt spid="71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0" dur="80"/>
                                        <p:tgtEl>
                                          <p:spTgt spid="719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1" dur="80"/>
                                        <p:tgtEl>
                                          <p:spTgt spid="719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80"/>
                                        <p:tgtEl>
                                          <p:spTgt spid="719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2680"/>
                            </p:stCondLst>
                            <p:childTnLst>
                              <p:par>
                                <p:cTn id="34" presetID="5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71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3180"/>
                            </p:stCondLst>
                            <p:childTnLst>
                              <p:par>
                                <p:cTn id="3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4" dur="80"/>
                                        <p:tgtEl>
                                          <p:spTgt spid="719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5" dur="80"/>
                                        <p:tgtEl>
                                          <p:spTgt spid="719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80"/>
                                        <p:tgtEl>
                                          <p:spTgt spid="719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3120"/>
                            </p:stCondLst>
                            <p:childTnLst>
                              <p:par>
                                <p:cTn id="4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4" dur="80"/>
                                        <p:tgtEl>
                                          <p:spTgt spid="719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5" dur="80"/>
                                        <p:tgtEl>
                                          <p:spTgt spid="719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6" dur="80"/>
                                        <p:tgtEl>
                                          <p:spTgt spid="719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3960"/>
                            </p:stCondLst>
                            <p:childTnLst>
                              <p:par>
                                <p:cTn id="5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187" grpId="0" animBg="1"/>
      <p:bldP spid="7187" grpId="1" animBg="1"/>
      <p:bldP spid="7188" grpId="0" animBg="1"/>
      <p:bldP spid="7189" grpId="0" animBg="1"/>
      <p:bldP spid="7189" grpId="1" animBg="1"/>
      <p:bldP spid="7190" grpId="0"/>
      <p:bldP spid="7191" grpId="0"/>
      <p:bldP spid="7192" grpId="0"/>
      <p:bldP spid="7193" grpId="0" animBg="1"/>
      <p:bldP spid="7194" grpId="0"/>
      <p:bldP spid="7195" grpId="0"/>
      <p:bldP spid="7196" grpId="0"/>
      <p:bldP spid="7197" grpId="0"/>
      <p:bldP spid="7198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7" name="Rectangle 5"/>
          <p:cNvSpPr>
            <a:spLocks noChangeArrowheads="1"/>
          </p:cNvSpPr>
          <p:nvPr/>
        </p:nvSpPr>
        <p:spPr bwMode="auto">
          <a:xfrm>
            <a:off x="4648200" y="914400"/>
            <a:ext cx="4495800" cy="2246769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Program </a:t>
            </a:r>
            <a:r>
              <a:rPr lang="en-US" sz="2000" dirty="0" err="1">
                <a:solidFill>
                  <a:schemeClr val="bg1"/>
                </a:solidFill>
                <a:latin typeface="Arial" pitchFamily="34" charset="0"/>
              </a:rPr>
              <a:t>thutu</a:t>
            </a:r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sz="2000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2000" dirty="0" smtClean="0">
                <a:solidFill>
                  <a:schemeClr val="bg1"/>
                </a:solidFill>
                <a:latin typeface="Arial" pitchFamily="34" charset="0"/>
              </a:rPr>
              <a:t>Begin</a:t>
            </a:r>
            <a:endParaRPr lang="en-US" sz="2000" dirty="0">
              <a:solidFill>
                <a:schemeClr val="bg1"/>
              </a:solidFill>
              <a:latin typeface="Arial" pitchFamily="34" charset="0"/>
            </a:endParaRP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2000" dirty="0">
                <a:solidFill>
                  <a:srgbClr val="FFFF00"/>
                </a:solidFill>
                <a:latin typeface="Arial" pitchFamily="34" charset="0"/>
              </a:rPr>
              <a:t>For i:=1 to 4 do </a:t>
            </a:r>
          </a:p>
          <a:p>
            <a:pPr eaLnBrk="0" hangingPunct="0"/>
            <a:r>
              <a:rPr lang="en-US" sz="2000" dirty="0">
                <a:solidFill>
                  <a:srgbClr val="FFFF00"/>
                </a:solidFill>
                <a:latin typeface="Arial" pitchFamily="34" charset="0"/>
              </a:rPr>
              <a:t>       </a:t>
            </a:r>
            <a:r>
              <a:rPr lang="en-US" sz="20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(‘ day la </a:t>
            </a:r>
            <a:r>
              <a:rPr lang="en-US" sz="2000" b="1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2000" b="1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2000" b="1" dirty="0">
                <a:solidFill>
                  <a:schemeClr val="bg1"/>
                </a:solidFill>
                <a:latin typeface="Arial" pitchFamily="34" charset="0"/>
              </a:rPr>
              <a:t> :’, i);</a:t>
            </a:r>
          </a:p>
          <a:p>
            <a:pPr eaLnBrk="0" hangingPunct="0"/>
            <a:r>
              <a:rPr lang="en-US" sz="2000" dirty="0" err="1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2000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8198" name="Rectangle 6"/>
          <p:cNvSpPr>
            <a:spLocks noChangeArrowheads="1"/>
          </p:cNvSpPr>
          <p:nvPr/>
        </p:nvSpPr>
        <p:spPr bwMode="auto">
          <a:xfrm>
            <a:off x="0" y="900752"/>
            <a:ext cx="4038600" cy="2585323"/>
          </a:xfrm>
          <a:prstGeom prst="rect">
            <a:avLst/>
          </a:prstGeom>
          <a:solidFill>
            <a:srgbClr val="0000FF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Program </a:t>
            </a:r>
            <a:r>
              <a:rPr lang="en-US" sz="1800" dirty="0" err="1">
                <a:solidFill>
                  <a:schemeClr val="bg1"/>
                </a:solidFill>
                <a:latin typeface="Arial" pitchFamily="34" charset="0"/>
              </a:rPr>
              <a:t>thutu</a:t>
            </a:r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Uses </a:t>
            </a:r>
            <a:r>
              <a:rPr lang="en-US" sz="1800" dirty="0" err="1">
                <a:solidFill>
                  <a:schemeClr val="bg1"/>
                </a:solidFill>
                <a:latin typeface="Arial" pitchFamily="34" charset="0"/>
              </a:rPr>
              <a:t>crt</a:t>
            </a:r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 eaLnBrk="0" hangingPunct="0"/>
            <a:r>
              <a:rPr lang="en-US" sz="1800" b="1" dirty="0" smtClean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1800" b="1" dirty="0" err="1" smtClean="0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(‘day la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:’, 1);</a:t>
            </a:r>
          </a:p>
          <a:p>
            <a:pPr eaLnBrk="0" hangingPunct="0"/>
            <a:r>
              <a:rPr lang="en-US" sz="1800" b="1" dirty="0" smtClean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(‘day la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:’, 2);</a:t>
            </a:r>
          </a:p>
          <a:p>
            <a:pPr eaLnBrk="0" hangingPunct="0"/>
            <a:r>
              <a:rPr lang="en-US" sz="1800" b="1" dirty="0" smtClean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(‘day la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:’, 3);</a:t>
            </a:r>
          </a:p>
          <a:p>
            <a:r>
              <a:rPr lang="en-US" sz="1800" b="1" dirty="0" smtClean="0">
                <a:solidFill>
                  <a:schemeClr val="bg1"/>
                </a:solidFill>
                <a:latin typeface="Arial" pitchFamily="34" charset="0"/>
              </a:rPr>
              <a:t>  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Writeln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(‘day la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1800" b="1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1800" b="1" dirty="0">
                <a:solidFill>
                  <a:schemeClr val="bg1"/>
                </a:solidFill>
                <a:latin typeface="Arial" pitchFamily="34" charset="0"/>
              </a:rPr>
              <a:t>:’, 4);</a:t>
            </a:r>
          </a:p>
          <a:p>
            <a:pPr eaLnBrk="0" hangingPunct="0"/>
            <a:r>
              <a:rPr lang="en-US" sz="1800" dirty="0" err="1">
                <a:solidFill>
                  <a:schemeClr val="bg1"/>
                </a:solidFill>
                <a:latin typeface="Arial" pitchFamily="34" charset="0"/>
              </a:rPr>
              <a:t>Readln</a:t>
            </a:r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;</a:t>
            </a:r>
          </a:p>
          <a:p>
            <a:pPr eaLnBrk="0" hangingPunct="0"/>
            <a:r>
              <a:rPr lang="en-US" sz="1800" dirty="0">
                <a:solidFill>
                  <a:schemeClr val="bg1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8199" name="AutoShape 7"/>
          <p:cNvSpPr>
            <a:spLocks noChangeArrowheads="1"/>
          </p:cNvSpPr>
          <p:nvPr/>
        </p:nvSpPr>
        <p:spPr bwMode="auto">
          <a:xfrm>
            <a:off x="4038600" y="1945481"/>
            <a:ext cx="609600" cy="457200"/>
          </a:xfrm>
          <a:prstGeom prst="rightArrow">
            <a:avLst>
              <a:gd name="adj1" fmla="val 50000"/>
              <a:gd name="adj2" fmla="val 33333"/>
            </a:avLst>
          </a:prstGeom>
          <a:solidFill>
            <a:srgbClr val="FF6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8200" name="Text Box 8"/>
          <p:cNvSpPr txBox="1">
            <a:spLocks noChangeArrowheads="1"/>
          </p:cNvSpPr>
          <p:nvPr/>
        </p:nvSpPr>
        <p:spPr bwMode="auto">
          <a:xfrm>
            <a:off x="4975224" y="3810000"/>
            <a:ext cx="4168775" cy="2468368"/>
          </a:xfrm>
          <a:prstGeom prst="rect">
            <a:avLst/>
          </a:prstGeom>
          <a:solidFill>
            <a:schemeClr val="tx2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 b="1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1000" b="1">
              <a:solidFill>
                <a:schemeClr val="bg1"/>
              </a:solidFill>
            </a:endParaRPr>
          </a:p>
          <a:p>
            <a:pPr>
              <a:lnSpc>
                <a:spcPct val="30000"/>
              </a:lnSpc>
              <a:spcBef>
                <a:spcPct val="40000"/>
              </a:spcBef>
            </a:pPr>
            <a:endParaRPr lang="en-US" sz="24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2400" b="1">
              <a:solidFill>
                <a:schemeClr val="bg1"/>
              </a:solidFill>
              <a:latin typeface="Arial" pitchFamily="34" charset="0"/>
            </a:endParaRPr>
          </a:p>
          <a:p>
            <a:pPr>
              <a:lnSpc>
                <a:spcPct val="30000"/>
              </a:lnSpc>
              <a:spcBef>
                <a:spcPct val="50000"/>
              </a:spcBef>
            </a:pPr>
            <a:endParaRPr lang="en-US" sz="1000" b="1">
              <a:solidFill>
                <a:schemeClr val="bg1"/>
              </a:solidFill>
              <a:latin typeface=".VnVogueH" pitchFamily="34" charset="0"/>
            </a:endParaRPr>
          </a:p>
        </p:txBody>
      </p:sp>
      <p:sp>
        <p:nvSpPr>
          <p:cNvPr id="8201" name="Text Box 9"/>
          <p:cNvSpPr txBox="1">
            <a:spLocks noChangeArrowheads="1"/>
          </p:cNvSpPr>
          <p:nvPr/>
        </p:nvSpPr>
        <p:spPr bwMode="auto">
          <a:xfrm>
            <a:off x="5584825" y="4038600"/>
            <a:ext cx="2971800" cy="21236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day la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: 1</a:t>
            </a:r>
          </a:p>
          <a:p>
            <a:pPr>
              <a:spcBef>
                <a:spcPct val="50000"/>
              </a:spcBef>
            </a:pP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day la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: 2</a:t>
            </a:r>
          </a:p>
          <a:p>
            <a:pPr>
              <a:spcBef>
                <a:spcPct val="50000"/>
              </a:spcBef>
            </a:pP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day la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: 3</a:t>
            </a:r>
          </a:p>
          <a:p>
            <a:pPr>
              <a:spcBef>
                <a:spcPct val="50000"/>
              </a:spcBef>
            </a:pP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day la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lan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lap </a:t>
            </a:r>
            <a:r>
              <a:rPr lang="en-US" sz="2400" dirty="0" err="1">
                <a:solidFill>
                  <a:schemeClr val="bg1"/>
                </a:solidFill>
                <a:latin typeface="Arial" pitchFamily="34" charset="0"/>
              </a:rPr>
              <a:t>thu</a:t>
            </a:r>
            <a:r>
              <a:rPr lang="en-US" sz="2400" dirty="0">
                <a:solidFill>
                  <a:schemeClr val="bg1"/>
                </a:solidFill>
                <a:latin typeface="Arial" pitchFamily="34" charset="0"/>
              </a:rPr>
              <a:t> : 4</a:t>
            </a:r>
          </a:p>
        </p:txBody>
      </p:sp>
      <p:sp>
        <p:nvSpPr>
          <p:cNvPr id="8202" name="Text Box 10"/>
          <p:cNvSpPr txBox="1">
            <a:spLocks noChangeArrowheads="1"/>
          </p:cNvSpPr>
          <p:nvPr/>
        </p:nvSpPr>
        <p:spPr bwMode="auto">
          <a:xfrm>
            <a:off x="0" y="4419600"/>
            <a:ext cx="464820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latin typeface="Arial" pitchFamily="34" charset="0"/>
              </a:rPr>
              <a:t>Kết</a:t>
            </a:r>
            <a:r>
              <a:rPr lang="en-US" sz="2400" dirty="0">
                <a:latin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</a:rPr>
              <a:t>quả</a:t>
            </a:r>
            <a:r>
              <a:rPr lang="en-US" sz="2400" dirty="0">
                <a:latin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</a:rPr>
              <a:t>khi</a:t>
            </a:r>
            <a:r>
              <a:rPr lang="en-US" sz="2400" dirty="0">
                <a:latin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</a:rPr>
              <a:t>chạy</a:t>
            </a:r>
            <a:r>
              <a:rPr lang="en-US" sz="2400" dirty="0">
                <a:latin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</a:rPr>
              <a:t>chương</a:t>
            </a:r>
            <a:r>
              <a:rPr lang="en-US" sz="2400" dirty="0">
                <a:latin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</a:rPr>
              <a:t>trình</a:t>
            </a:r>
            <a:endParaRPr lang="en-US" sz="2400" dirty="0">
              <a:latin typeface="Arial" pitchFamily="34" charset="0"/>
            </a:endParaRPr>
          </a:p>
        </p:txBody>
      </p:sp>
      <p:sp>
        <p:nvSpPr>
          <p:cNvPr id="10248" name="AutoShape 11"/>
          <p:cNvSpPr>
            <a:spLocks noChangeArrowheads="1"/>
          </p:cNvSpPr>
          <p:nvPr/>
        </p:nvSpPr>
        <p:spPr bwMode="auto">
          <a:xfrm>
            <a:off x="0" y="12700"/>
            <a:ext cx="9144000" cy="739775"/>
          </a:xfrm>
          <a:prstGeom prst="roundRect">
            <a:avLst>
              <a:gd name="adj" fmla="val 16667"/>
            </a:avLst>
          </a:prstGeom>
          <a:solidFill>
            <a:schemeClr val="accent5">
              <a:lumMod val="40000"/>
              <a:lumOff val="60000"/>
            </a:schemeClr>
          </a:solidFill>
          <a:ln w="9525">
            <a:solidFill>
              <a:srgbClr val="FF00FF"/>
            </a:solidFill>
            <a:round/>
            <a:headEnd/>
            <a:tailEnd/>
          </a:ln>
          <a:effectLst>
            <a:prstShdw prst="shdw17" dist="17961" dir="13500000">
              <a:srgbClr val="990099"/>
            </a:prstShdw>
          </a:effectLst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10249" name="Text Box 4"/>
          <p:cNvSpPr txBox="1">
            <a:spLocks noChangeArrowheads="1"/>
          </p:cNvSpPr>
          <p:nvPr/>
        </p:nvSpPr>
        <p:spPr bwMode="auto">
          <a:xfrm>
            <a:off x="391236" y="50231"/>
            <a:ext cx="8458200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smtClean="0">
                <a:latin typeface="Arial" pitchFamily="34" charset="0"/>
              </a:rPr>
              <a:t>VD 4: In </a:t>
            </a:r>
            <a:r>
              <a:rPr lang="en-US" dirty="0" err="1">
                <a:latin typeface="Arial" pitchFamily="34" charset="0"/>
              </a:rPr>
              <a:t>lên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màn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hình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thứ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tự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>
                <a:latin typeface="Arial" pitchFamily="34" charset="0"/>
              </a:rPr>
              <a:t>lần</a:t>
            </a:r>
            <a:r>
              <a:rPr lang="en-US" dirty="0">
                <a:latin typeface="Arial" pitchFamily="34" charset="0"/>
              </a:rPr>
              <a:t> </a:t>
            </a:r>
            <a:r>
              <a:rPr lang="en-US" dirty="0" err="1" smtClean="0">
                <a:latin typeface="Arial" pitchFamily="34" charset="0"/>
              </a:rPr>
              <a:t>lặp</a:t>
            </a:r>
            <a:endParaRPr lang="en-US" dirty="0">
              <a:latin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81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81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4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to="" calcmode="lin" valueType="num">
                                      <p:cBhvr>
                                        <p:cTn id="20" dur="1" fill="hold"/>
                                        <p:tgtEl>
                                          <p:spTgt spid="8197"/>
                                        </p:tgtEl>
                                        <p:attrNameLst>
                                          <p:attrName/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82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82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1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2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3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8" dur="80"/>
                                        <p:tgtEl>
                                          <p:spTgt spid="82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9" dur="80"/>
                                        <p:tgtEl>
                                          <p:spTgt spid="82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0" dur="80"/>
                                        <p:tgtEl>
                                          <p:spTgt spid="82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680"/>
                            </p:stCondLst>
                            <p:childTnLst>
                              <p:par>
                                <p:cTn id="42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4" dur="80"/>
                                        <p:tgtEl>
                                          <p:spTgt spid="82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5" dur="80"/>
                                        <p:tgtEl>
                                          <p:spTgt spid="82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80"/>
                                        <p:tgtEl>
                                          <p:spTgt spid="82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1360"/>
                            </p:stCondLst>
                            <p:childTnLst>
                              <p:par>
                                <p:cTn id="48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0" dur="80"/>
                                        <p:tgtEl>
                                          <p:spTgt spid="820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1" dur="80"/>
                                        <p:tgtEl>
                                          <p:spTgt spid="820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2" dur="80"/>
                                        <p:tgtEl>
                                          <p:spTgt spid="820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2040"/>
                            </p:stCondLst>
                            <p:childTnLst>
                              <p:par>
                                <p:cTn id="54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6" dur="80"/>
                                        <p:tgtEl>
                                          <p:spTgt spid="820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7" dur="80"/>
                                        <p:tgtEl>
                                          <p:spTgt spid="820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80"/>
                                        <p:tgtEl>
                                          <p:spTgt spid="820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7" grpId="0" animBg="1"/>
      <p:bldP spid="8198" grpId="0" animBg="1"/>
      <p:bldP spid="8199" grpId="0" animBg="1"/>
      <p:bldP spid="8200" grpId="0" animBg="1"/>
      <p:bldP spid="820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21" name="Rectangle 5"/>
          <p:cNvSpPr>
            <a:spLocks noChangeArrowheads="1"/>
          </p:cNvSpPr>
          <p:nvPr/>
        </p:nvSpPr>
        <p:spPr bwMode="auto">
          <a:xfrm>
            <a:off x="0" y="914400"/>
            <a:ext cx="9144000" cy="830997"/>
          </a:xfrm>
          <a:prstGeom prst="rect">
            <a:avLst/>
          </a:prstGeom>
          <a:gradFill rotWithShape="1">
            <a:gsLst>
              <a:gs pos="0">
                <a:srgbClr val="B9F2FF"/>
              </a:gs>
              <a:gs pos="50000">
                <a:schemeClr val="bg1"/>
              </a:gs>
              <a:gs pos="100000">
                <a:srgbClr val="B9F2FF"/>
              </a:gs>
            </a:gsLst>
            <a:lin ang="54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0" hangingPunct="0">
              <a:defRPr/>
            </a:pPr>
            <a:r>
              <a:rPr lang="en-US" sz="2400" b="1" dirty="0" err="1">
                <a:solidFill>
                  <a:srgbClr val="0033CC"/>
                </a:solidFill>
                <a:latin typeface="Arial"/>
              </a:rPr>
              <a:t>Ví</a:t>
            </a:r>
            <a:r>
              <a:rPr lang="en-US" sz="2400" b="1" dirty="0">
                <a:solidFill>
                  <a:srgbClr val="0033CC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0033CC"/>
                </a:solidFill>
                <a:latin typeface="Arial"/>
              </a:rPr>
              <a:t>dụ</a:t>
            </a:r>
            <a:r>
              <a:rPr lang="en-US" sz="2400" b="1" dirty="0">
                <a:solidFill>
                  <a:srgbClr val="0033CC"/>
                </a:solidFill>
                <a:latin typeface="Arial"/>
              </a:rPr>
              <a:t> </a:t>
            </a:r>
            <a:r>
              <a:rPr lang="en-US" sz="2400" b="1" dirty="0" smtClean="0">
                <a:solidFill>
                  <a:srgbClr val="0033CC"/>
                </a:solidFill>
                <a:latin typeface="Arial"/>
              </a:rPr>
              <a:t>5:</a:t>
            </a:r>
            <a:r>
              <a:rPr lang="en-US" sz="2400" b="1" dirty="0" smtClean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Tính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tổng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của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100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số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tự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nhiên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vi-VN" sz="2400" b="1" dirty="0">
                <a:solidFill>
                  <a:srgbClr val="A50021"/>
                </a:solidFill>
                <a:latin typeface="Arial"/>
              </a:rPr>
              <a:t>đ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ầu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tiên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liên</a:t>
            </a:r>
            <a:r>
              <a:rPr lang="en-US" sz="2400" b="1" dirty="0">
                <a:solidFill>
                  <a:srgbClr val="A50021"/>
                </a:solidFill>
                <a:latin typeface="Arial"/>
              </a:rPr>
              <a:t> </a:t>
            </a:r>
            <a:r>
              <a:rPr lang="en-US" sz="2400" b="1" dirty="0" err="1">
                <a:solidFill>
                  <a:srgbClr val="A50021"/>
                </a:solidFill>
                <a:latin typeface="Arial"/>
              </a:rPr>
              <a:t>tiếp</a:t>
            </a:r>
            <a:endParaRPr lang="en-US" sz="2400" b="1" dirty="0">
              <a:solidFill>
                <a:srgbClr val="A50021"/>
              </a:solidFill>
              <a:latin typeface="Arial"/>
            </a:endParaRPr>
          </a:p>
          <a:p>
            <a:pPr eaLnBrk="0" hangingPunct="0">
              <a:defRPr/>
            </a:pPr>
            <a:r>
              <a:rPr lang="en-US" sz="2400" b="1" dirty="0">
                <a:solidFill>
                  <a:srgbClr val="A50021"/>
                </a:solidFill>
                <a:latin typeface="Arial"/>
              </a:rPr>
              <a:t>              S = 1 + 2 + 3 + 4 + ... + 100</a:t>
            </a:r>
          </a:p>
        </p:txBody>
      </p:sp>
      <p:sp>
        <p:nvSpPr>
          <p:cNvPr id="9222" name="Rectangle 6"/>
          <p:cNvSpPr>
            <a:spLocks noChangeArrowheads="1"/>
          </p:cNvSpPr>
          <p:nvPr/>
        </p:nvSpPr>
        <p:spPr bwMode="auto">
          <a:xfrm>
            <a:off x="4648200" y="3352800"/>
            <a:ext cx="2057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r>
              <a:rPr lang="en-US" sz="2000">
                <a:solidFill>
                  <a:srgbClr val="0000FF"/>
                </a:solidFill>
                <a:latin typeface="Arial" pitchFamily="34" charset="0"/>
              </a:rPr>
              <a:t>NHẬN XÉT:</a:t>
            </a:r>
          </a:p>
        </p:txBody>
      </p:sp>
      <p:sp>
        <p:nvSpPr>
          <p:cNvPr id="9223" name="Rectangle 7"/>
          <p:cNvSpPr>
            <a:spLocks noChangeArrowheads="1"/>
          </p:cNvSpPr>
          <p:nvPr/>
        </p:nvSpPr>
        <p:spPr bwMode="auto">
          <a:xfrm>
            <a:off x="990600" y="3352800"/>
            <a:ext cx="16002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solidFill>
                  <a:srgbClr val="FF0000"/>
                </a:solidFill>
                <a:latin typeface="Arial" pitchFamily="34" charset="0"/>
              </a:rPr>
              <a:t>S = 0</a:t>
            </a:r>
          </a:p>
        </p:txBody>
      </p:sp>
      <p:sp>
        <p:nvSpPr>
          <p:cNvPr id="9224" name="Rectangle 8"/>
          <p:cNvSpPr>
            <a:spLocks noChangeArrowheads="1"/>
          </p:cNvSpPr>
          <p:nvPr/>
        </p:nvSpPr>
        <p:spPr bwMode="auto">
          <a:xfrm>
            <a:off x="990600" y="3886200"/>
            <a:ext cx="30480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S = S + 1</a:t>
            </a:r>
          </a:p>
        </p:txBody>
      </p:sp>
      <p:sp>
        <p:nvSpPr>
          <p:cNvPr id="9225" name="Rectangle 9"/>
          <p:cNvSpPr>
            <a:spLocks noChangeArrowheads="1"/>
          </p:cNvSpPr>
          <p:nvPr/>
        </p:nvSpPr>
        <p:spPr bwMode="auto">
          <a:xfrm>
            <a:off x="990600" y="4419600"/>
            <a:ext cx="30480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 dirty="0">
                <a:latin typeface="Arial" pitchFamily="34" charset="0"/>
              </a:rPr>
              <a:t>S = S + 2</a:t>
            </a:r>
          </a:p>
        </p:txBody>
      </p:sp>
      <p:sp>
        <p:nvSpPr>
          <p:cNvPr id="9226" name="Rectangle 10"/>
          <p:cNvSpPr>
            <a:spLocks noChangeArrowheads="1"/>
          </p:cNvSpPr>
          <p:nvPr/>
        </p:nvSpPr>
        <p:spPr bwMode="auto">
          <a:xfrm>
            <a:off x="990600" y="4953000"/>
            <a:ext cx="30480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S = S + 3</a:t>
            </a:r>
          </a:p>
          <a:p>
            <a:pPr marL="342900" indent="-342900"/>
            <a:endParaRPr lang="en-US" sz="2000" b="1">
              <a:latin typeface="Arial" pitchFamily="34" charset="0"/>
            </a:endParaRPr>
          </a:p>
          <a:p>
            <a:pPr marL="342900" indent="-342900"/>
            <a:r>
              <a:rPr lang="en-US" sz="2000" b="1">
                <a:latin typeface="Arial" pitchFamily="34" charset="0"/>
              </a:rPr>
              <a:t>	</a:t>
            </a:r>
          </a:p>
        </p:txBody>
      </p:sp>
      <p:sp>
        <p:nvSpPr>
          <p:cNvPr id="9227" name="Rectangle 11"/>
          <p:cNvSpPr>
            <a:spLocks noChangeArrowheads="1"/>
          </p:cNvSpPr>
          <p:nvPr/>
        </p:nvSpPr>
        <p:spPr bwMode="auto">
          <a:xfrm>
            <a:off x="990600" y="5334000"/>
            <a:ext cx="30480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lnSpc>
                <a:spcPct val="50000"/>
              </a:lnSpc>
            </a:pPr>
            <a:r>
              <a:rPr lang="en-US" sz="2000" b="1">
                <a:solidFill>
                  <a:srgbClr val="FF3300"/>
                </a:solidFill>
                <a:latin typeface="Arial" pitchFamily="34" charset="0"/>
              </a:rPr>
              <a:t>.....</a:t>
            </a:r>
            <a:r>
              <a:rPr lang="en-US" sz="2000" b="1">
                <a:latin typeface="Arial" pitchFamily="34" charset="0"/>
              </a:rPr>
              <a:t>	</a:t>
            </a:r>
            <a:endParaRPr lang="en-US" sz="2000" b="1">
              <a:solidFill>
                <a:srgbClr val="3333FF"/>
              </a:solidFill>
              <a:latin typeface="Arial" pitchFamily="34" charset="0"/>
            </a:endParaRPr>
          </a:p>
        </p:txBody>
      </p:sp>
      <p:sp>
        <p:nvSpPr>
          <p:cNvPr id="9228" name="Rectangle 12"/>
          <p:cNvSpPr>
            <a:spLocks noChangeArrowheads="1"/>
          </p:cNvSpPr>
          <p:nvPr/>
        </p:nvSpPr>
        <p:spPr bwMode="auto">
          <a:xfrm>
            <a:off x="914400" y="5638800"/>
            <a:ext cx="4419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S = S + 100</a:t>
            </a:r>
          </a:p>
        </p:txBody>
      </p:sp>
      <p:graphicFrame>
        <p:nvGraphicFramePr>
          <p:cNvPr id="9229" name="Object 13"/>
          <p:cNvGraphicFramePr>
            <a:graphicFrameLocks noChangeAspect="1"/>
          </p:cNvGraphicFramePr>
          <p:nvPr/>
        </p:nvGraphicFramePr>
        <p:xfrm>
          <a:off x="1295400" y="1763713"/>
          <a:ext cx="1076325" cy="5778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1" name="Equation" r:id="rId3" imgW="330120" imgH="177480" progId="Equation.3">
                  <p:embed/>
                </p:oleObj>
              </mc:Choice>
              <mc:Fallback>
                <p:oleObj name="Equation" r:id="rId3" imgW="330120" imgH="177480" progId="Equation.3">
                  <p:embed/>
                  <p:pic>
                    <p:nvPicPr>
                      <p:cNvPr id="0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95400" y="1763713"/>
                        <a:ext cx="1076325" cy="577850"/>
                      </a:xfrm>
                      <a:prstGeom prst="rect">
                        <a:avLst/>
                      </a:prstGeom>
                      <a:solidFill>
                        <a:srgbClr val="FFFFCC"/>
                      </a:solidFill>
                      <a:ln>
                        <a:noFill/>
                      </a:ln>
                      <a:extLs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FFFF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0" name="Rectangle 14"/>
          <p:cNvSpPr>
            <a:spLocks noChangeArrowheads="1"/>
          </p:cNvSpPr>
          <p:nvPr/>
        </p:nvSpPr>
        <p:spPr bwMode="auto">
          <a:xfrm>
            <a:off x="3276600" y="3886200"/>
            <a:ext cx="5257800" cy="1905000"/>
          </a:xfrm>
          <a:prstGeom prst="rect">
            <a:avLst/>
          </a:prstGeom>
          <a:gradFill rotWithShape="1">
            <a:gsLst>
              <a:gs pos="0">
                <a:schemeClr val="bg1"/>
              </a:gs>
              <a:gs pos="100000">
                <a:srgbClr val="B9F2FF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</p:spPr>
        <p:txBody>
          <a:bodyPr/>
          <a:lstStyle/>
          <a:p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Việc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tính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S </a:t>
            </a:r>
            <a:r>
              <a:rPr lang="vi-VN" sz="2000" b="1" i="1" dirty="0">
                <a:solidFill>
                  <a:srgbClr val="FF3300"/>
                </a:solidFill>
                <a:latin typeface="Arial" pitchFamily="34" charset="0"/>
              </a:rPr>
              <a:t>đư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ợc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lặp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vi-VN" sz="2000" b="1" i="1" dirty="0">
                <a:solidFill>
                  <a:srgbClr val="FF3300"/>
                </a:solidFill>
                <a:latin typeface="Arial" pitchFamily="34" charset="0"/>
              </a:rPr>
              <a:t>đ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i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lặp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lại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100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lần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theo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quy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luật</a:t>
            </a:r>
            <a:endParaRPr lang="en-US" sz="2000" b="1" i="1" dirty="0">
              <a:solidFill>
                <a:srgbClr val="FF3300"/>
              </a:solidFill>
              <a:latin typeface="Arial" pitchFamily="34" charset="0"/>
            </a:endParaRPr>
          </a:p>
          <a:p>
            <a:pPr>
              <a:lnSpc>
                <a:spcPct val="150000"/>
              </a:lnSpc>
            </a:pP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S</a:t>
            </a:r>
            <a:r>
              <a:rPr lang="en-US" sz="2000" b="1" i="1" baseline="-25000" dirty="0" err="1">
                <a:solidFill>
                  <a:srgbClr val="FF3300"/>
                </a:solidFill>
                <a:latin typeface="Arial" pitchFamily="34" charset="0"/>
              </a:rPr>
              <a:t>sau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=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S</a:t>
            </a:r>
            <a:r>
              <a:rPr lang="en-US" sz="2000" b="1" i="1" baseline="-25000" dirty="0" err="1">
                <a:solidFill>
                  <a:srgbClr val="FF3300"/>
                </a:solidFill>
                <a:latin typeface="Arial" pitchFamily="34" charset="0"/>
              </a:rPr>
              <a:t>tr</a:t>
            </a:r>
            <a:r>
              <a:rPr lang="vi-VN" sz="2000" b="1" i="1" baseline="-25000" dirty="0">
                <a:solidFill>
                  <a:srgbClr val="FF3300"/>
                </a:solidFill>
                <a:latin typeface="Arial" pitchFamily="34" charset="0"/>
              </a:rPr>
              <a:t>ư</a:t>
            </a:r>
            <a:r>
              <a:rPr lang="en-US" sz="2000" b="1" i="1" baseline="-25000" dirty="0" err="1">
                <a:solidFill>
                  <a:srgbClr val="FF3300"/>
                </a:solidFill>
                <a:latin typeface="Arial" pitchFamily="34" charset="0"/>
              </a:rPr>
              <a:t>ớc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+ i</a:t>
            </a:r>
          </a:p>
          <a:p>
            <a:pPr>
              <a:lnSpc>
                <a:spcPct val="150000"/>
              </a:lnSpc>
            </a:pP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với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i t</a:t>
            </a:r>
            <a:r>
              <a:rPr lang="vi-VN" sz="2000" b="1" i="1" dirty="0">
                <a:solidFill>
                  <a:srgbClr val="FF3300"/>
                </a:solidFill>
                <a:latin typeface="Arial" pitchFamily="34" charset="0"/>
              </a:rPr>
              <a:t>ă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ng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lần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l</a:t>
            </a:r>
            <a:r>
              <a:rPr lang="vi-VN" sz="2000" b="1" i="1" dirty="0">
                <a:solidFill>
                  <a:srgbClr val="FF3300"/>
                </a:solidFill>
                <a:latin typeface="Arial" pitchFamily="34" charset="0"/>
              </a:rPr>
              <a:t>ư</a:t>
            </a:r>
            <a:r>
              <a:rPr lang="en-US" sz="2000" b="1" i="1" dirty="0" err="1">
                <a:solidFill>
                  <a:srgbClr val="FF3300"/>
                </a:solidFill>
                <a:latin typeface="Arial" pitchFamily="34" charset="0"/>
              </a:rPr>
              <a:t>ợt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smtClean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 err="1" smtClean="0">
                <a:solidFill>
                  <a:srgbClr val="FF3300"/>
                </a:solidFill>
                <a:latin typeface="Arial" pitchFamily="34" charset="0"/>
              </a:rPr>
              <a:t>từ</a:t>
            </a:r>
            <a:r>
              <a:rPr lang="en-US" sz="2000" b="1" i="1" dirty="0" smtClean="0">
                <a:solidFill>
                  <a:srgbClr val="FF3300"/>
                </a:solidFill>
                <a:latin typeface="Arial" pitchFamily="34" charset="0"/>
              </a:rPr>
              <a:t> 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1 </a:t>
            </a:r>
            <a:r>
              <a:rPr lang="vi-VN" sz="2000" b="1" i="1" dirty="0">
                <a:solidFill>
                  <a:srgbClr val="FF3300"/>
                </a:solidFill>
                <a:latin typeface="Arial" pitchFamily="34" charset="0"/>
              </a:rPr>
              <a:t>đ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</a:rPr>
              <a:t>ến</a:t>
            </a:r>
            <a:r>
              <a:rPr lang="en-US" sz="2000" b="1" i="1" dirty="0">
                <a:solidFill>
                  <a:srgbClr val="FF3300"/>
                </a:solidFill>
                <a:latin typeface="Arial" pitchFamily="34" charset="0"/>
                <a:sym typeface="Symbol" pitchFamily="18" charset="2"/>
              </a:rPr>
              <a:t>100</a:t>
            </a:r>
            <a:r>
              <a:rPr lang="en-US" sz="2000" b="1" i="1" dirty="0">
                <a:latin typeface="Arial" pitchFamily="34" charset="0"/>
              </a:rPr>
              <a:t>	</a:t>
            </a:r>
            <a:endParaRPr lang="en-US" sz="2000" b="1" i="1" dirty="0">
              <a:solidFill>
                <a:srgbClr val="3333FF"/>
              </a:solidFill>
              <a:latin typeface="Arial" pitchFamily="34" charset="0"/>
            </a:endParaRPr>
          </a:p>
        </p:txBody>
      </p:sp>
      <p:sp>
        <p:nvSpPr>
          <p:cNvPr id="9231" name="AutoShape 15"/>
          <p:cNvSpPr>
            <a:spLocks/>
          </p:cNvSpPr>
          <p:nvPr/>
        </p:nvSpPr>
        <p:spPr bwMode="auto">
          <a:xfrm rot="5368066" flipV="1">
            <a:off x="2358231" y="1908969"/>
            <a:ext cx="312738" cy="1676400"/>
          </a:xfrm>
          <a:prstGeom prst="rightBrace">
            <a:avLst>
              <a:gd name="adj1" fmla="val 44670"/>
              <a:gd name="adj2" fmla="val 48407"/>
            </a:avLst>
          </a:prstGeom>
          <a:noFill/>
          <a:ln w="28575">
            <a:solidFill>
              <a:srgbClr val="CC3399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graphicFrame>
        <p:nvGraphicFramePr>
          <p:cNvPr id="9232" name="Object 16"/>
          <p:cNvGraphicFramePr>
            <a:graphicFrameLocks noChangeAspect="1"/>
          </p:cNvGraphicFramePr>
          <p:nvPr/>
        </p:nvGraphicFramePr>
        <p:xfrm>
          <a:off x="2438400" y="1752600"/>
          <a:ext cx="774700" cy="530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2" name="Equation" r:id="rId5" imgW="241200" imgH="164880" progId="Equation.3">
                  <p:embed/>
                </p:oleObj>
              </mc:Choice>
              <mc:Fallback>
                <p:oleObj name="Equation" r:id="rId5" imgW="241200" imgH="164880" progId="Equation.3">
                  <p:embed/>
                  <p:pic>
                    <p:nvPicPr>
                      <p:cNvPr id="0" name="Object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38400" y="1752600"/>
                        <a:ext cx="774700" cy="530225"/>
                      </a:xfrm>
                      <a:prstGeom prst="rect">
                        <a:avLst/>
                      </a:prstGeom>
                      <a:solidFill>
                        <a:srgbClr val="FFFFCC"/>
                      </a:solidFill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233" name="Object 17"/>
          <p:cNvGraphicFramePr>
            <a:graphicFrameLocks noChangeAspect="1"/>
          </p:cNvGraphicFramePr>
          <p:nvPr/>
        </p:nvGraphicFramePr>
        <p:xfrm>
          <a:off x="3395663" y="1760538"/>
          <a:ext cx="733425" cy="571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3" name="Equation" r:id="rId7" imgW="228600" imgH="177480" progId="Equation.3">
                  <p:embed/>
                </p:oleObj>
              </mc:Choice>
              <mc:Fallback>
                <p:oleObj name="Equation" r:id="rId7" imgW="228600" imgH="177480" progId="Equation.3">
                  <p:embed/>
                  <p:pic>
                    <p:nvPicPr>
                      <p:cNvPr id="0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95663" y="1760538"/>
                        <a:ext cx="733425" cy="571500"/>
                      </a:xfrm>
                      <a:prstGeom prst="rect">
                        <a:avLst/>
                      </a:prstGeom>
                      <a:solidFill>
                        <a:srgbClr val="FFFFCC"/>
                      </a:solidFill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234" name="Object 18"/>
          <p:cNvGraphicFramePr>
            <a:graphicFrameLocks noChangeAspect="1"/>
          </p:cNvGraphicFramePr>
          <p:nvPr/>
        </p:nvGraphicFramePr>
        <p:xfrm>
          <a:off x="4191000" y="1752600"/>
          <a:ext cx="773113" cy="530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4" name="Equation" r:id="rId9" imgW="241200" imgH="164880" progId="Equation.3">
                  <p:embed/>
                </p:oleObj>
              </mc:Choice>
              <mc:Fallback>
                <p:oleObj name="Equation" r:id="rId9" imgW="241200" imgH="164880" progId="Equation.3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91000" y="1752600"/>
                        <a:ext cx="773113" cy="530225"/>
                      </a:xfrm>
                      <a:prstGeom prst="rect">
                        <a:avLst/>
                      </a:prstGeom>
                      <a:solidFill>
                        <a:srgbClr val="FFFFCC"/>
                      </a:solidFill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235" name="Object 19"/>
          <p:cNvGraphicFramePr>
            <a:graphicFrameLocks noChangeAspect="1"/>
          </p:cNvGraphicFramePr>
          <p:nvPr/>
        </p:nvGraphicFramePr>
        <p:xfrm>
          <a:off x="5022850" y="1760538"/>
          <a:ext cx="2444750" cy="571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5" name="Equation" r:id="rId11" imgW="761760" imgH="177480" progId="Equation.3">
                  <p:embed/>
                </p:oleObj>
              </mc:Choice>
              <mc:Fallback>
                <p:oleObj name="Equation" r:id="rId11" imgW="761760" imgH="177480" progId="Equation.3">
                  <p:embed/>
                  <p:pic>
                    <p:nvPicPr>
                      <p:cNvPr id="0" name="Object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22850" y="1760538"/>
                        <a:ext cx="2444750" cy="571500"/>
                      </a:xfrm>
                      <a:prstGeom prst="rect">
                        <a:avLst/>
                      </a:prstGeom>
                      <a:solidFill>
                        <a:srgbClr val="FFFFCC"/>
                      </a:solidFill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6" name="AutoShape 20"/>
          <p:cNvSpPr>
            <a:spLocks/>
          </p:cNvSpPr>
          <p:nvPr/>
        </p:nvSpPr>
        <p:spPr bwMode="auto">
          <a:xfrm rot="5467196" flipV="1">
            <a:off x="1905794" y="1980406"/>
            <a:ext cx="228600" cy="992188"/>
          </a:xfrm>
          <a:prstGeom prst="rightBrace">
            <a:avLst>
              <a:gd name="adj1" fmla="val 36169"/>
              <a:gd name="adj2" fmla="val 48407"/>
            </a:avLst>
          </a:prstGeom>
          <a:noFill/>
          <a:ln w="28575">
            <a:solidFill>
              <a:srgbClr val="CC3399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9237" name="Text Box 21"/>
          <p:cNvSpPr txBox="1">
            <a:spLocks noChangeArrowheads="1"/>
          </p:cNvSpPr>
          <p:nvPr/>
        </p:nvSpPr>
        <p:spPr bwMode="auto">
          <a:xfrm>
            <a:off x="4114800" y="2986088"/>
            <a:ext cx="2743200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en-US" sz="1600" b="1">
                <a:latin typeface="Arial" pitchFamily="34" charset="0"/>
              </a:rPr>
              <a:t>. . . . . . . . . . . . . . . . . . . . </a:t>
            </a:r>
          </a:p>
        </p:txBody>
      </p:sp>
      <p:sp>
        <p:nvSpPr>
          <p:cNvPr id="9238" name="AutoShape 22"/>
          <p:cNvSpPr>
            <a:spLocks/>
          </p:cNvSpPr>
          <p:nvPr/>
        </p:nvSpPr>
        <p:spPr bwMode="auto">
          <a:xfrm rot="5368066" flipV="1">
            <a:off x="2967831" y="2205832"/>
            <a:ext cx="312737" cy="1676400"/>
          </a:xfrm>
          <a:prstGeom prst="rightBrace">
            <a:avLst>
              <a:gd name="adj1" fmla="val 44670"/>
              <a:gd name="adj2" fmla="val 48407"/>
            </a:avLst>
          </a:prstGeom>
          <a:noFill/>
          <a:ln w="28575">
            <a:solidFill>
              <a:srgbClr val="CC3399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2400">
              <a:latin typeface="Arial" pitchFamily="34" charset="0"/>
            </a:endParaRPr>
          </a:p>
        </p:txBody>
      </p:sp>
      <p:sp>
        <p:nvSpPr>
          <p:cNvPr id="1044" name="AutoShape 23"/>
          <p:cNvSpPr>
            <a:spLocks noChangeArrowheads="1"/>
          </p:cNvSpPr>
          <p:nvPr/>
        </p:nvSpPr>
        <p:spPr bwMode="auto">
          <a:xfrm>
            <a:off x="0" y="0"/>
            <a:ext cx="9144000" cy="739775"/>
          </a:xfrm>
          <a:prstGeom prst="roundRect">
            <a:avLst>
              <a:gd name="adj" fmla="val 16667"/>
            </a:avLst>
          </a:prstGeom>
          <a:solidFill>
            <a:schemeClr val="accent3">
              <a:lumMod val="60000"/>
              <a:lumOff val="40000"/>
            </a:schemeClr>
          </a:solidFill>
          <a:ln w="9525">
            <a:solidFill>
              <a:srgbClr val="FF00FF"/>
            </a:solidFill>
            <a:round/>
            <a:headEnd/>
            <a:tailEnd/>
          </a:ln>
          <a:effectLst>
            <a:prstShdw prst="shdw17" dist="17961" dir="13500000">
              <a:srgbClr val="990099"/>
            </a:prstShdw>
          </a:effectLst>
        </p:spPr>
        <p:txBody>
          <a:bodyPr wrap="none" anchor="ctr"/>
          <a:lstStyle/>
          <a:p>
            <a:pPr algn="ctr"/>
            <a:endParaRPr lang="en-US" sz="2400" dirty="0">
              <a:latin typeface="Arial" pitchFamily="34" charset="0"/>
            </a:endParaRPr>
          </a:p>
        </p:txBody>
      </p:sp>
      <p:sp>
        <p:nvSpPr>
          <p:cNvPr id="1045" name="Text Box 4"/>
          <p:cNvSpPr txBox="1">
            <a:spLocks noChangeArrowheads="1"/>
          </p:cNvSpPr>
          <p:nvPr/>
        </p:nvSpPr>
        <p:spPr bwMode="auto">
          <a:xfrm>
            <a:off x="61320" y="33551"/>
            <a:ext cx="911225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3200" dirty="0" smtClean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3.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Tính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tổng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và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tích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bằng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câu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lệnh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lặp</a:t>
            </a:r>
            <a:r>
              <a:rPr lang="en-US" sz="3200" dirty="0">
                <a:solidFill>
                  <a:schemeClr val="accent6">
                    <a:lumMod val="50000"/>
                  </a:schemeClr>
                </a:solidFill>
                <a:cs typeface="Times New Roman" pitchFamily="18" charset="0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922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92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92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4" dur="100"/>
                                        <p:tgtEl>
                                          <p:spTgt spid="922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5" dur="100"/>
                                        <p:tgtEl>
                                          <p:spTgt spid="922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100"/>
                                        <p:tgtEl>
                                          <p:spTgt spid="922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"/>
                            </p:stCondLst>
                            <p:childTnLst>
                              <p:par>
                                <p:cTn id="18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92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92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800"/>
                            </p:stCondLst>
                            <p:childTnLst>
                              <p:par>
                                <p:cTn id="23" presetID="18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25" dur="1000"/>
                                        <p:tgtEl>
                                          <p:spTgt spid="92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0" dur="80"/>
                                        <p:tgtEl>
                                          <p:spTgt spid="92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1" dur="80"/>
                                        <p:tgtEl>
                                          <p:spTgt spid="92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2" dur="80"/>
                                        <p:tgtEl>
                                          <p:spTgt spid="92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240"/>
                            </p:stCondLst>
                            <p:childTnLst>
                              <p:par>
                                <p:cTn id="34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240"/>
                            </p:stCondLst>
                            <p:childTnLst>
                              <p:par>
                                <p:cTn id="37" presetID="18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39" dur="500"/>
                                        <p:tgtEl>
                                          <p:spTgt spid="92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4" dur="80"/>
                                        <p:tgtEl>
                                          <p:spTgt spid="922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5" dur="80"/>
                                        <p:tgtEl>
                                          <p:spTgt spid="922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80"/>
                                        <p:tgtEl>
                                          <p:spTgt spid="922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240"/>
                            </p:stCondLst>
                            <p:childTnLst>
                              <p:par>
                                <p:cTn id="48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92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92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740"/>
                            </p:stCondLst>
                            <p:childTnLst>
                              <p:par>
                                <p:cTn id="53" presetID="18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55" dur="500"/>
                                        <p:tgtEl>
                                          <p:spTgt spid="92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92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500" fill="hold"/>
                                        <p:tgtEl>
                                          <p:spTgt spid="92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2" fill="hold">
                            <p:stCondLst>
                              <p:cond delay="500"/>
                            </p:stCondLst>
                            <p:childTnLst>
                              <p:par>
                                <p:cTn id="63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" dur="500" fill="hold"/>
                                        <p:tgtEl>
                                          <p:spTgt spid="92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fill="hold"/>
                                        <p:tgtEl>
                                          <p:spTgt spid="92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1000"/>
                            </p:stCondLst>
                            <p:childTnLst>
                              <p:par>
                                <p:cTn id="68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0" dur="80"/>
                                        <p:tgtEl>
                                          <p:spTgt spid="92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71" dur="80"/>
                                        <p:tgtEl>
                                          <p:spTgt spid="92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72" dur="80"/>
                                        <p:tgtEl>
                                          <p:spTgt spid="92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3" fill="hold">
                            <p:stCondLst>
                              <p:cond delay="1240"/>
                            </p:stCondLst>
                            <p:childTnLst>
                              <p:par>
                                <p:cTn id="7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6" dur="500"/>
                                        <p:tgtEl>
                                          <p:spTgt spid="92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7" fill="hold">
                            <p:stCondLst>
                              <p:cond delay="1740"/>
                            </p:stCondLst>
                            <p:childTnLst>
                              <p:par>
                                <p:cTn id="78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80" dur="80"/>
                                        <p:tgtEl>
                                          <p:spTgt spid="922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1" dur="80"/>
                                        <p:tgtEl>
                                          <p:spTgt spid="922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2" dur="80"/>
                                        <p:tgtEl>
                                          <p:spTgt spid="922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3" fill="hold">
                            <p:stCondLst>
                              <p:cond delay="2060"/>
                            </p:stCondLst>
                            <p:childTnLst>
                              <p:par>
                                <p:cTn id="84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86" dur="80"/>
                                        <p:tgtEl>
                                          <p:spTgt spid="922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7" dur="80"/>
                                        <p:tgtEl>
                                          <p:spTgt spid="922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8" dur="80"/>
                                        <p:tgtEl>
                                          <p:spTgt spid="922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93" dur="80"/>
                                        <p:tgtEl>
                                          <p:spTgt spid="923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94" dur="80"/>
                                        <p:tgtEl>
                                          <p:spTgt spid="923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5" dur="80"/>
                                        <p:tgtEl>
                                          <p:spTgt spid="923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222" grpId="0"/>
      <p:bldP spid="9223" grpId="0"/>
      <p:bldP spid="9224" grpId="0"/>
      <p:bldP spid="9225" grpId="0"/>
      <p:bldP spid="9226" grpId="0"/>
      <p:bldP spid="9227" grpId="0"/>
      <p:bldP spid="9228" grpId="0"/>
      <p:bldP spid="9230" grpId="0" animBg="1"/>
      <p:bldP spid="9231" grpId="0" animBg="1"/>
      <p:bldP spid="9236" grpId="0" animBg="1"/>
      <p:bldP spid="9237" grpId="0"/>
      <p:bldP spid="9238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53" name="Rectangle 13"/>
          <p:cNvSpPr>
            <a:spLocks noChangeArrowheads="1"/>
          </p:cNvSpPr>
          <p:nvPr/>
        </p:nvSpPr>
        <p:spPr bwMode="auto">
          <a:xfrm>
            <a:off x="533400" y="1133475"/>
            <a:ext cx="2667000" cy="400050"/>
          </a:xfrm>
          <a:prstGeom prst="rect">
            <a:avLst/>
          </a:prstGeom>
          <a:gradFill rotWithShape="1">
            <a:gsLst>
              <a:gs pos="0">
                <a:srgbClr val="66FFFF"/>
              </a:gs>
              <a:gs pos="50000">
                <a:schemeClr val="bg1"/>
              </a:gs>
              <a:gs pos="100000">
                <a:srgbClr val="66FFFF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 eaLnBrk="0" hangingPunct="0">
              <a:defRPr/>
            </a:pPr>
            <a:r>
              <a:rPr lang="en-US" sz="2000">
                <a:solidFill>
                  <a:srgbClr val="F30936"/>
                </a:solidFill>
                <a:latin typeface="Arial"/>
              </a:rPr>
              <a:t>Diễn tả thuật toán</a:t>
            </a:r>
          </a:p>
        </p:txBody>
      </p:sp>
      <p:sp>
        <p:nvSpPr>
          <p:cNvPr id="10254" name="Rectangle 14"/>
          <p:cNvSpPr>
            <a:spLocks noChangeArrowheads="1"/>
          </p:cNvSpPr>
          <p:nvPr/>
        </p:nvSpPr>
        <p:spPr bwMode="auto">
          <a:xfrm>
            <a:off x="76200" y="2133600"/>
            <a:ext cx="426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B1: </a:t>
            </a:r>
            <a:r>
              <a:rPr lang="en-US" sz="2000" b="1" dirty="0" err="1">
                <a:solidFill>
                  <a:srgbClr val="0000FF"/>
                </a:solidFill>
                <a:latin typeface="Arial" pitchFamily="34" charset="0"/>
              </a:rPr>
              <a:t>Bắt</a:t>
            </a:r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</a:t>
            </a:r>
            <a:r>
              <a:rPr lang="en-US" sz="2000" b="1" dirty="0" err="1">
                <a:solidFill>
                  <a:srgbClr val="0000FF"/>
                </a:solidFill>
                <a:latin typeface="Arial" pitchFamily="34" charset="0"/>
              </a:rPr>
              <a:t>đầu</a:t>
            </a:r>
            <a:endParaRPr lang="en-US" sz="2000" b="1" dirty="0">
              <a:solidFill>
                <a:srgbClr val="0000FF"/>
              </a:solidFill>
              <a:latin typeface="Arial" pitchFamily="34" charset="0"/>
            </a:endParaRPr>
          </a:p>
        </p:txBody>
      </p:sp>
      <p:sp>
        <p:nvSpPr>
          <p:cNvPr id="10255" name="Rectangle 15"/>
          <p:cNvSpPr>
            <a:spLocks noChangeArrowheads="1"/>
          </p:cNvSpPr>
          <p:nvPr/>
        </p:nvSpPr>
        <p:spPr bwMode="auto">
          <a:xfrm>
            <a:off x="76200" y="3200400"/>
            <a:ext cx="43434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marL="692150" indent="-692150"/>
            <a:r>
              <a:rPr lang="en-US" sz="2000" b="1">
                <a:solidFill>
                  <a:srgbClr val="0000FF"/>
                </a:solidFill>
                <a:latin typeface="Arial" pitchFamily="34" charset="0"/>
              </a:rPr>
              <a:t> B3: Nếu i &gt; 100 thì kết thúc </a:t>
            </a:r>
          </a:p>
        </p:txBody>
      </p:sp>
      <p:sp>
        <p:nvSpPr>
          <p:cNvPr id="10256" name="Rectangle 16"/>
          <p:cNvSpPr>
            <a:spLocks noChangeArrowheads="1"/>
          </p:cNvSpPr>
          <p:nvPr/>
        </p:nvSpPr>
        <p:spPr bwMode="auto">
          <a:xfrm>
            <a:off x="31750" y="3657600"/>
            <a:ext cx="44196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r>
              <a:rPr lang="en-US" sz="2000" b="1">
                <a:solidFill>
                  <a:srgbClr val="0000FF"/>
                </a:solidFill>
                <a:latin typeface="Arial" pitchFamily="34" charset="0"/>
              </a:rPr>
              <a:t> B4 :  S:=</a:t>
            </a:r>
            <a:r>
              <a:rPr lang="en-US" sz="2000" b="1">
                <a:solidFill>
                  <a:srgbClr val="0000FF"/>
                </a:solidFill>
                <a:latin typeface="Arial" pitchFamily="34" charset="0"/>
                <a:sym typeface="Symbol" pitchFamily="18" charset="2"/>
              </a:rPr>
              <a:t> S + i        </a:t>
            </a:r>
          </a:p>
        </p:txBody>
      </p:sp>
      <p:sp>
        <p:nvSpPr>
          <p:cNvPr id="10257" name="Rectangle 17"/>
          <p:cNvSpPr>
            <a:spLocks noChangeArrowheads="1"/>
          </p:cNvSpPr>
          <p:nvPr/>
        </p:nvSpPr>
        <p:spPr bwMode="auto">
          <a:xfrm>
            <a:off x="990600" y="4114800"/>
            <a:ext cx="33528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r>
              <a:rPr lang="en-US" sz="2000" b="1">
                <a:solidFill>
                  <a:srgbClr val="0000FF"/>
                </a:solidFill>
                <a:latin typeface="Arial" pitchFamily="34" charset="0"/>
                <a:sym typeface="Symbol" pitchFamily="18" charset="2"/>
              </a:rPr>
              <a:t>i := i +1 quay lại B3.</a:t>
            </a:r>
          </a:p>
        </p:txBody>
      </p:sp>
      <p:sp>
        <p:nvSpPr>
          <p:cNvPr id="10258" name="Rectangle 18"/>
          <p:cNvSpPr>
            <a:spLocks noChangeArrowheads="1"/>
          </p:cNvSpPr>
          <p:nvPr/>
        </p:nvSpPr>
        <p:spPr bwMode="auto">
          <a:xfrm>
            <a:off x="4724400" y="1752600"/>
            <a:ext cx="3505200" cy="1323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000" b="1">
                <a:latin typeface="Arial" pitchFamily="34" charset="0"/>
              </a:rPr>
              <a:t>Program tinhtong;</a:t>
            </a:r>
          </a:p>
          <a:p>
            <a:pPr eaLnBrk="0" hangingPunct="0"/>
            <a:r>
              <a:rPr lang="en-US" sz="2000" b="1">
                <a:latin typeface="Arial" pitchFamily="34" charset="0"/>
              </a:rPr>
              <a:t>Uses crt;</a:t>
            </a:r>
          </a:p>
          <a:p>
            <a:pPr eaLnBrk="0" hangingPunct="0"/>
            <a:r>
              <a:rPr lang="en-US" sz="2000" b="1">
                <a:latin typeface="Arial" pitchFamily="34" charset="0"/>
              </a:rPr>
              <a:t>Var S,i : Integer;</a:t>
            </a:r>
          </a:p>
          <a:p>
            <a:pPr eaLnBrk="0" hangingPunct="0"/>
            <a:r>
              <a:rPr lang="en-US" sz="2000" b="1">
                <a:latin typeface="Arial" pitchFamily="34" charset="0"/>
              </a:rPr>
              <a:t>    Begin     </a:t>
            </a:r>
          </a:p>
        </p:txBody>
      </p:sp>
      <p:sp>
        <p:nvSpPr>
          <p:cNvPr id="10259" name="Rectangle 19"/>
          <p:cNvSpPr>
            <a:spLocks noChangeArrowheads="1"/>
          </p:cNvSpPr>
          <p:nvPr/>
        </p:nvSpPr>
        <p:spPr bwMode="auto">
          <a:xfrm>
            <a:off x="4724400" y="3048000"/>
            <a:ext cx="4343400" cy="1938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lnSpc>
                <a:spcPct val="120000"/>
              </a:lnSpc>
            </a:pPr>
            <a:r>
              <a:rPr lang="en-US" sz="2000" b="1">
                <a:latin typeface="Arial" pitchFamily="34" charset="0"/>
              </a:rPr>
              <a:t>     S:=0;  </a:t>
            </a:r>
          </a:p>
          <a:p>
            <a:pPr eaLnBrk="0" hangingPunct="0">
              <a:lnSpc>
                <a:spcPct val="120000"/>
              </a:lnSpc>
            </a:pPr>
            <a:r>
              <a:rPr lang="en-US" sz="2000" b="1">
                <a:latin typeface="Arial" pitchFamily="34" charset="0"/>
              </a:rPr>
              <a:t>     For</a:t>
            </a:r>
            <a:r>
              <a:rPr lang="en-US" sz="2000" b="1">
                <a:solidFill>
                  <a:srgbClr val="F30936"/>
                </a:solidFill>
                <a:latin typeface="Arial" pitchFamily="34" charset="0"/>
              </a:rPr>
              <a:t> i:=1 </a:t>
            </a:r>
            <a:r>
              <a:rPr lang="en-US" sz="2000" b="1">
                <a:latin typeface="Arial" pitchFamily="34" charset="0"/>
              </a:rPr>
              <a:t>to</a:t>
            </a:r>
            <a:r>
              <a:rPr lang="en-US" sz="2000" b="1">
                <a:solidFill>
                  <a:srgbClr val="F30936"/>
                </a:solidFill>
                <a:latin typeface="Arial" pitchFamily="34" charset="0"/>
              </a:rPr>
              <a:t> 100 </a:t>
            </a:r>
            <a:r>
              <a:rPr lang="en-US" sz="2000" b="1">
                <a:latin typeface="Arial" pitchFamily="34" charset="0"/>
              </a:rPr>
              <a:t>do</a:t>
            </a:r>
            <a:r>
              <a:rPr lang="en-US" sz="2000" b="1">
                <a:solidFill>
                  <a:srgbClr val="F30936"/>
                </a:solidFill>
                <a:latin typeface="Arial" pitchFamily="34" charset="0"/>
              </a:rPr>
              <a:t>   </a:t>
            </a:r>
            <a:r>
              <a:rPr lang="en-US" sz="2000" b="1">
                <a:latin typeface="Arial" pitchFamily="34" charset="0"/>
              </a:rPr>
              <a:t>S:=S +i;</a:t>
            </a:r>
          </a:p>
          <a:p>
            <a:pPr eaLnBrk="0" hangingPunct="0">
              <a:lnSpc>
                <a:spcPct val="120000"/>
              </a:lnSpc>
            </a:pPr>
            <a:r>
              <a:rPr lang="en-US" sz="2000" b="1">
                <a:latin typeface="Arial" pitchFamily="34" charset="0"/>
              </a:rPr>
              <a:t>     Writeln('Tong S=',S);</a:t>
            </a:r>
          </a:p>
          <a:p>
            <a:pPr eaLnBrk="0" hangingPunct="0">
              <a:lnSpc>
                <a:spcPct val="120000"/>
              </a:lnSpc>
            </a:pPr>
            <a:r>
              <a:rPr lang="en-US" sz="2000" b="1">
                <a:latin typeface="Arial" pitchFamily="34" charset="0"/>
              </a:rPr>
              <a:t>     Readln;</a:t>
            </a:r>
          </a:p>
          <a:p>
            <a:pPr eaLnBrk="0" hangingPunct="0">
              <a:lnSpc>
                <a:spcPct val="120000"/>
              </a:lnSpc>
            </a:pPr>
            <a:r>
              <a:rPr lang="en-US" sz="2000" b="1">
                <a:latin typeface="Arial" pitchFamily="34" charset="0"/>
              </a:rPr>
              <a:t>    End.</a:t>
            </a:r>
          </a:p>
        </p:txBody>
      </p:sp>
      <p:sp>
        <p:nvSpPr>
          <p:cNvPr id="10260" name="Rectangle 20"/>
          <p:cNvSpPr>
            <a:spLocks noChangeArrowheads="1"/>
          </p:cNvSpPr>
          <p:nvPr/>
        </p:nvSpPr>
        <p:spPr bwMode="auto">
          <a:xfrm>
            <a:off x="5334000" y="1133475"/>
            <a:ext cx="2667000" cy="400050"/>
          </a:xfrm>
          <a:prstGeom prst="rect">
            <a:avLst/>
          </a:prstGeom>
          <a:gradFill rotWithShape="1">
            <a:gsLst>
              <a:gs pos="0">
                <a:srgbClr val="66FFFF"/>
              </a:gs>
              <a:gs pos="50000">
                <a:schemeClr val="bg1"/>
              </a:gs>
              <a:gs pos="100000">
                <a:srgbClr val="66FFFF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 eaLnBrk="0" hangingPunct="0">
              <a:defRPr/>
            </a:pPr>
            <a:r>
              <a:rPr lang="en-US" sz="2000">
                <a:solidFill>
                  <a:srgbClr val="F30936"/>
                </a:solidFill>
                <a:latin typeface="Arial"/>
              </a:rPr>
              <a:t>Chương trình</a:t>
            </a:r>
          </a:p>
        </p:txBody>
      </p:sp>
      <p:sp>
        <p:nvSpPr>
          <p:cNvPr id="10261" name="Rectangle 21"/>
          <p:cNvSpPr>
            <a:spLocks noChangeArrowheads="1"/>
          </p:cNvSpPr>
          <p:nvPr/>
        </p:nvSpPr>
        <p:spPr bwMode="auto">
          <a:xfrm>
            <a:off x="76200" y="2819400"/>
            <a:ext cx="4267200" cy="441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B2: S:=0</a:t>
            </a:r>
            <a:r>
              <a:rPr lang="en-US" sz="2000" b="1" dirty="0">
                <a:solidFill>
                  <a:srgbClr val="0000FF"/>
                </a:solidFill>
                <a:latin typeface="Arial" pitchFamily="34" charset="0"/>
                <a:sym typeface="Symbol" pitchFamily="18" charset="2"/>
              </a:rPr>
              <a:t>; i:=1;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02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02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102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2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102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02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102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102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02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102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02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02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500"/>
                            </p:stCondLst>
                            <p:childTnLst>
                              <p:par>
                                <p:cTn id="40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42" dur="80"/>
                                        <p:tgtEl>
                                          <p:spTgt spid="1025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43" dur="80"/>
                                        <p:tgtEl>
                                          <p:spTgt spid="102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4" dur="80"/>
                                        <p:tgtEl>
                                          <p:spTgt spid="102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54" grpId="0"/>
      <p:bldP spid="10255" grpId="0"/>
      <p:bldP spid="10256" grpId="0"/>
      <p:bldP spid="10257" grpId="0"/>
      <p:bldP spid="10258" grpId="0"/>
      <p:bldP spid="10259" grpId="0"/>
      <p:bldP spid="10261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ChangeArrowheads="1"/>
          </p:cNvSpPr>
          <p:nvPr/>
        </p:nvSpPr>
        <p:spPr bwMode="auto">
          <a:xfrm>
            <a:off x="1676400" y="2133600"/>
            <a:ext cx="426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Uses crt;</a:t>
            </a:r>
          </a:p>
        </p:txBody>
      </p:sp>
      <p:sp>
        <p:nvSpPr>
          <p:cNvPr id="11267" name="Rectangle 3"/>
          <p:cNvSpPr>
            <a:spLocks noChangeArrowheads="1"/>
          </p:cNvSpPr>
          <p:nvPr/>
        </p:nvSpPr>
        <p:spPr bwMode="auto">
          <a:xfrm>
            <a:off x="1676400" y="2514600"/>
            <a:ext cx="50292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Var  i,N : Integer; S : real;</a:t>
            </a:r>
          </a:p>
        </p:txBody>
      </p:sp>
      <p:sp>
        <p:nvSpPr>
          <p:cNvPr id="11268" name="Rectangle 4"/>
          <p:cNvSpPr>
            <a:spLocks noChangeArrowheads="1"/>
          </p:cNvSpPr>
          <p:nvPr/>
        </p:nvSpPr>
        <p:spPr bwMode="auto">
          <a:xfrm>
            <a:off x="1676400" y="28956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solidFill>
                  <a:srgbClr val="FF3300"/>
                </a:solidFill>
                <a:latin typeface="Arial" pitchFamily="34" charset="0"/>
              </a:rPr>
              <a:t>BEGIN</a:t>
            </a:r>
          </a:p>
        </p:txBody>
      </p:sp>
      <p:sp>
        <p:nvSpPr>
          <p:cNvPr id="11269" name="Rectangle 5"/>
          <p:cNvSpPr>
            <a:spLocks noChangeArrowheads="1"/>
          </p:cNvSpPr>
          <p:nvPr/>
        </p:nvSpPr>
        <p:spPr bwMode="auto">
          <a:xfrm>
            <a:off x="1676400" y="5257800"/>
            <a:ext cx="30480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         Readln;</a:t>
            </a:r>
          </a:p>
          <a:p>
            <a:pPr marL="342900" indent="-342900"/>
            <a:r>
              <a:rPr lang="en-US" sz="2000" b="1">
                <a:solidFill>
                  <a:srgbClr val="FF3300"/>
                </a:solidFill>
                <a:latin typeface="Arial" pitchFamily="34" charset="0"/>
              </a:rPr>
              <a:t>END.</a:t>
            </a:r>
          </a:p>
        </p:txBody>
      </p:sp>
      <p:sp>
        <p:nvSpPr>
          <p:cNvPr id="11270" name="Rectangle 6"/>
          <p:cNvSpPr>
            <a:spLocks noChangeArrowheads="1"/>
          </p:cNvSpPr>
          <p:nvPr/>
        </p:nvSpPr>
        <p:spPr bwMode="auto">
          <a:xfrm>
            <a:off x="2362200" y="3352800"/>
            <a:ext cx="15240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S:=0;</a:t>
            </a:r>
          </a:p>
        </p:txBody>
      </p:sp>
      <p:sp>
        <p:nvSpPr>
          <p:cNvPr id="11271" name="Rectangle 7"/>
          <p:cNvSpPr>
            <a:spLocks noChangeArrowheads="1"/>
          </p:cNvSpPr>
          <p:nvPr/>
        </p:nvSpPr>
        <p:spPr bwMode="auto">
          <a:xfrm>
            <a:off x="2362200" y="4267200"/>
            <a:ext cx="6248400" cy="60960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solidFill>
                  <a:srgbClr val="0000FF"/>
                </a:solidFill>
                <a:latin typeface="Arial" pitchFamily="34" charset="0"/>
              </a:rPr>
              <a:t>FOR</a:t>
            </a:r>
            <a:r>
              <a:rPr lang="en-US" sz="2000" b="1">
                <a:latin typeface="Arial" pitchFamily="34" charset="0"/>
              </a:rPr>
              <a:t> i:=1 </a:t>
            </a:r>
            <a:r>
              <a:rPr lang="en-US" sz="2000" b="1">
                <a:solidFill>
                  <a:srgbClr val="0000FF"/>
                </a:solidFill>
                <a:latin typeface="Arial" pitchFamily="34" charset="0"/>
              </a:rPr>
              <a:t>to</a:t>
            </a:r>
            <a:r>
              <a:rPr lang="en-US" sz="2000" b="1">
                <a:latin typeface="Arial" pitchFamily="34" charset="0"/>
              </a:rPr>
              <a:t> N </a:t>
            </a:r>
            <a:r>
              <a:rPr lang="en-US" sz="2000" b="1">
                <a:solidFill>
                  <a:srgbClr val="0000FF"/>
                </a:solidFill>
                <a:latin typeface="Arial" pitchFamily="34" charset="0"/>
              </a:rPr>
              <a:t>do</a:t>
            </a:r>
            <a:r>
              <a:rPr lang="en-US" sz="2000" b="1">
                <a:latin typeface="Arial" pitchFamily="34" charset="0"/>
              </a:rPr>
              <a:t> S := S+1/i;</a:t>
            </a:r>
          </a:p>
        </p:txBody>
      </p:sp>
      <p:sp>
        <p:nvSpPr>
          <p:cNvPr id="11272" name="Rectangle 8"/>
          <p:cNvSpPr>
            <a:spLocks noChangeArrowheads="1"/>
          </p:cNvSpPr>
          <p:nvPr/>
        </p:nvSpPr>
        <p:spPr bwMode="auto">
          <a:xfrm>
            <a:off x="2362200" y="4800600"/>
            <a:ext cx="6400800" cy="609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Writeln(‘ Tong S =’,S:8:3);</a:t>
            </a:r>
          </a:p>
        </p:txBody>
      </p:sp>
      <p:sp>
        <p:nvSpPr>
          <p:cNvPr id="11273" name="Rectangle 9"/>
          <p:cNvSpPr>
            <a:spLocks noChangeArrowheads="1"/>
          </p:cNvSpPr>
          <p:nvPr/>
        </p:nvSpPr>
        <p:spPr bwMode="auto">
          <a:xfrm>
            <a:off x="2362200" y="3810000"/>
            <a:ext cx="69342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Write(‘ Nhap vao gia tri cua N :’);readln(N);</a:t>
            </a:r>
          </a:p>
        </p:txBody>
      </p:sp>
      <p:sp>
        <p:nvSpPr>
          <p:cNvPr id="11274" name="Rectangle 10"/>
          <p:cNvSpPr>
            <a:spLocks noChangeArrowheads="1"/>
          </p:cNvSpPr>
          <p:nvPr/>
        </p:nvSpPr>
        <p:spPr bwMode="auto">
          <a:xfrm>
            <a:off x="685800" y="1752600"/>
            <a:ext cx="434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/>
            <a:r>
              <a:rPr lang="en-US" sz="2000" b="1">
                <a:latin typeface="Arial" pitchFamily="34" charset="0"/>
              </a:rPr>
              <a:t>Program Tinh_tong2;</a:t>
            </a:r>
          </a:p>
        </p:txBody>
      </p:sp>
      <p:pic>
        <p:nvPicPr>
          <p:cNvPr id="11275" name="Picture 11" descr="Picture1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28600" y="4610100"/>
            <a:ext cx="1428750" cy="1790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276" name="AutoShape 12"/>
          <p:cNvSpPr>
            <a:spLocks noChangeArrowheads="1"/>
          </p:cNvSpPr>
          <p:nvPr/>
        </p:nvSpPr>
        <p:spPr bwMode="auto">
          <a:xfrm>
            <a:off x="0" y="1752600"/>
            <a:ext cx="6533866" cy="2800350"/>
          </a:xfrm>
          <a:prstGeom prst="cloudCallout">
            <a:avLst>
              <a:gd name="adj1" fmla="val -38211"/>
              <a:gd name="adj2" fmla="val 57362"/>
            </a:avLst>
          </a:prstGeom>
          <a:gradFill rotWithShape="1">
            <a:gsLst>
              <a:gs pos="0">
                <a:schemeClr val="bg1"/>
              </a:gs>
              <a:gs pos="100000">
                <a:srgbClr val="FFCCFF"/>
              </a:gs>
            </a:gsLst>
            <a:path path="rect">
              <a:fillToRect l="50000" t="50000" r="50000" b="50000"/>
            </a:path>
          </a:gradFill>
          <a:ln w="9525">
            <a:noFill/>
            <a:round/>
            <a:headEnd/>
            <a:tailEnd/>
          </a:ln>
        </p:spPr>
        <p:txBody>
          <a:bodyPr/>
          <a:lstStyle/>
          <a:p>
            <a:pPr algn="ctr" eaLnBrk="0" hangingPunct="0"/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Dựa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vào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đề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bài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hãy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xác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 </a:t>
            </a:r>
            <a:r>
              <a:rPr lang="en-US" sz="2000" b="1" i="1" dirty="0" err="1">
                <a:solidFill>
                  <a:srgbClr val="FF0000"/>
                </a:solidFill>
                <a:latin typeface="Arial" pitchFamily="34" charset="0"/>
              </a:rPr>
              <a:t>định</a:t>
            </a:r>
            <a:r>
              <a:rPr lang="en-US" sz="2000" b="1" i="1" dirty="0">
                <a:solidFill>
                  <a:srgbClr val="FF0000"/>
                </a:solidFill>
                <a:latin typeface="Arial" pitchFamily="34" charset="0"/>
              </a:rPr>
              <a:t>:</a:t>
            </a:r>
          </a:p>
          <a:p>
            <a:pPr eaLnBrk="0" hangingPunct="0">
              <a:buFontTx/>
              <a:buChar char="-"/>
            </a:pP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Giá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trị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khởi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tạo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của</a:t>
            </a:r>
            <a:r>
              <a:rPr lang="en-US" sz="2000" b="1" i="1" dirty="0">
                <a:latin typeface="Arial" pitchFamily="34" charset="0"/>
              </a:rPr>
              <a:t> S</a:t>
            </a:r>
          </a:p>
          <a:p>
            <a:pPr eaLnBrk="0" hangingPunct="0">
              <a:buFontTx/>
              <a:buChar char="-"/>
            </a:pP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Giá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trị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đầu</a:t>
            </a:r>
            <a:r>
              <a:rPr lang="en-US" sz="2000" b="1" i="1" dirty="0">
                <a:latin typeface="Arial" pitchFamily="34" charset="0"/>
              </a:rPr>
              <a:t>, </a:t>
            </a:r>
            <a:r>
              <a:rPr lang="en-US" sz="2000" b="1" i="1" dirty="0" err="1">
                <a:latin typeface="Arial" pitchFamily="34" charset="0"/>
              </a:rPr>
              <a:t>cuối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của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biến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đếm</a:t>
            </a:r>
            <a:r>
              <a:rPr lang="en-US" sz="2000" b="1" i="1" dirty="0">
                <a:latin typeface="Arial" pitchFamily="34" charset="0"/>
              </a:rPr>
              <a:t> i</a:t>
            </a:r>
          </a:p>
          <a:p>
            <a:pPr eaLnBrk="0" hangingPunct="0">
              <a:buFontTx/>
              <a:buChar char="-"/>
            </a:pPr>
            <a:r>
              <a:rPr lang="en-US" sz="2000" b="1" i="1" dirty="0" err="1">
                <a:latin typeface="Arial" pitchFamily="34" charset="0"/>
              </a:rPr>
              <a:t>Câu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lệnh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sẽ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được</a:t>
            </a:r>
            <a:r>
              <a:rPr lang="en-US" sz="2000" b="1" i="1" dirty="0">
                <a:latin typeface="Arial" pitchFamily="34" charset="0"/>
              </a:rPr>
              <a:t> </a:t>
            </a:r>
            <a:r>
              <a:rPr lang="en-US" sz="2000" b="1" i="1" dirty="0" err="1">
                <a:latin typeface="Arial" pitchFamily="34" charset="0"/>
              </a:rPr>
              <a:t>lặp</a:t>
            </a:r>
            <a:endParaRPr lang="en-US" sz="2000" b="1" i="1" dirty="0">
              <a:latin typeface="Arial" pitchFamily="34" charset="0"/>
            </a:endParaRPr>
          </a:p>
          <a:p>
            <a:pPr eaLnBrk="0" hangingPunct="0">
              <a:buFontTx/>
              <a:buChar char="-"/>
            </a:pPr>
            <a:endParaRPr lang="en-US" sz="2000" b="1" i="1" dirty="0">
              <a:latin typeface="Arial" pitchFamily="34" charset="0"/>
            </a:endParaRPr>
          </a:p>
        </p:txBody>
      </p:sp>
      <p:grpSp>
        <p:nvGrpSpPr>
          <p:cNvPr id="2062" name="Group 13"/>
          <p:cNvGrpSpPr>
            <a:grpSpLocks/>
          </p:cNvGrpSpPr>
          <p:nvPr/>
        </p:nvGrpSpPr>
        <p:grpSpPr bwMode="auto">
          <a:xfrm>
            <a:off x="0" y="763588"/>
            <a:ext cx="7534133" cy="685800"/>
            <a:chOff x="960" y="1200"/>
            <a:chExt cx="3552" cy="864"/>
          </a:xfrm>
        </p:grpSpPr>
        <p:sp>
          <p:nvSpPr>
            <p:cNvPr id="11278" name="Rectangle 14"/>
            <p:cNvSpPr>
              <a:spLocks noChangeArrowheads="1"/>
            </p:cNvSpPr>
            <p:nvPr/>
          </p:nvSpPr>
          <p:spPr bwMode="auto">
            <a:xfrm>
              <a:off x="960" y="1200"/>
              <a:ext cx="3552" cy="864"/>
            </a:xfrm>
            <a:prstGeom prst="rect">
              <a:avLst/>
            </a:prstGeom>
            <a:gradFill rotWithShape="1">
              <a:gsLst>
                <a:gs pos="0">
                  <a:srgbClr val="B9F2FF"/>
                </a:gs>
                <a:gs pos="50000">
                  <a:schemeClr val="bg1"/>
                </a:gs>
                <a:gs pos="100000">
                  <a:srgbClr val="B9F2FF"/>
                </a:gs>
              </a:gsLst>
              <a:lin ang="5400000" scaled="1"/>
            </a:gra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algn="ctr">
                <a:defRPr/>
              </a:pPr>
              <a:endParaRPr lang="en-US">
                <a:cs typeface="Times New Roman" pitchFamily="18" charset="0"/>
              </a:endParaRPr>
            </a:p>
          </p:txBody>
        </p:sp>
        <p:graphicFrame>
          <p:nvGraphicFramePr>
            <p:cNvPr id="2050" name="Object 15"/>
            <p:cNvGraphicFramePr>
              <a:graphicFrameLocks noChangeAspect="1"/>
            </p:cNvGraphicFramePr>
            <p:nvPr/>
          </p:nvGraphicFramePr>
          <p:xfrm>
            <a:off x="1140" y="1247"/>
            <a:ext cx="2952" cy="74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065" name="Equation" r:id="rId4" imgW="1562040" imgH="393480" progId="Equation.3">
                    <p:embed/>
                  </p:oleObj>
                </mc:Choice>
                <mc:Fallback>
                  <p:oleObj name="Equation" r:id="rId4" imgW="1562040" imgH="393480" progId="Equation.3">
                    <p:embed/>
                    <p:pic>
                      <p:nvPicPr>
                        <p:cNvPr id="0" name="Object 1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5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140" y="1247"/>
                          <a:ext cx="2952" cy="745"/>
                        </a:xfrm>
                        <a:prstGeom prst="rect">
                          <a:avLst/>
                        </a:prstGeom>
                        <a:gradFill rotWithShape="1">
                          <a:gsLst>
                            <a:gs pos="0">
                              <a:srgbClr val="B9F2FF"/>
                            </a:gs>
                            <a:gs pos="50000">
                              <a:schemeClr val="bg1"/>
                            </a:gs>
                            <a:gs pos="100000">
                              <a:srgbClr val="B9F2FF"/>
                            </a:gs>
                          </a:gsLst>
                          <a:lin ang="5400000" scaled="1"/>
                        </a:gradFill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11280" name="Rectangle 16"/>
          <p:cNvSpPr>
            <a:spLocks noChangeArrowheads="1"/>
          </p:cNvSpPr>
          <p:nvPr/>
        </p:nvSpPr>
        <p:spPr bwMode="auto">
          <a:xfrm>
            <a:off x="6477000" y="2362200"/>
            <a:ext cx="14859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>
              <a:buFont typeface="Wingdings" pitchFamily="2" charset="2"/>
              <a:buChar char="F"/>
            </a:pPr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 S:=0;</a:t>
            </a:r>
          </a:p>
        </p:txBody>
      </p:sp>
      <p:sp>
        <p:nvSpPr>
          <p:cNvPr id="11281" name="Rectangle 17"/>
          <p:cNvSpPr>
            <a:spLocks noChangeArrowheads="1"/>
          </p:cNvSpPr>
          <p:nvPr/>
        </p:nvSpPr>
        <p:spPr bwMode="auto">
          <a:xfrm>
            <a:off x="6495766" y="2911475"/>
            <a:ext cx="2628900" cy="4413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anchor="ctr"/>
          <a:lstStyle/>
          <a:p>
            <a:pPr>
              <a:buFont typeface="Wingdings" pitchFamily="2" charset="2"/>
              <a:buChar char="F"/>
            </a:pPr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For i:=1 to N do</a:t>
            </a:r>
            <a:endParaRPr lang="en-US" sz="2000" b="1" dirty="0">
              <a:solidFill>
                <a:srgbClr val="0000FF"/>
              </a:solidFill>
              <a:latin typeface="Arial" pitchFamily="34" charset="0"/>
              <a:sym typeface="Symbol" pitchFamily="18" charset="2"/>
            </a:endParaRPr>
          </a:p>
        </p:txBody>
      </p:sp>
      <p:sp>
        <p:nvSpPr>
          <p:cNvPr id="11282" name="Rectangle 18"/>
          <p:cNvSpPr>
            <a:spLocks noChangeArrowheads="1"/>
          </p:cNvSpPr>
          <p:nvPr/>
        </p:nvSpPr>
        <p:spPr bwMode="auto">
          <a:xfrm>
            <a:off x="6533866" y="3505200"/>
            <a:ext cx="2000534" cy="4413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anchor="ctr"/>
          <a:lstStyle/>
          <a:p>
            <a:pPr>
              <a:buFont typeface="Wingdings" pitchFamily="2" charset="2"/>
              <a:buChar char="F"/>
            </a:pPr>
            <a:r>
              <a:rPr lang="en-US" sz="2000" b="1" dirty="0">
                <a:solidFill>
                  <a:srgbClr val="0000FF"/>
                </a:solidFill>
                <a:latin typeface="Arial" pitchFamily="34" charset="0"/>
              </a:rPr>
              <a:t> S:= S + 1/i;</a:t>
            </a:r>
            <a:endParaRPr lang="en-US" sz="2000" b="1" dirty="0">
              <a:solidFill>
                <a:srgbClr val="0000FF"/>
              </a:solidFill>
              <a:latin typeface="Arial" pitchFamily="34" charset="0"/>
              <a:sym typeface="Symbol" pitchFamily="18" charset="2"/>
            </a:endParaRPr>
          </a:p>
        </p:txBody>
      </p:sp>
      <p:sp>
        <p:nvSpPr>
          <p:cNvPr id="2066" name="Rectangle 19"/>
          <p:cNvSpPr>
            <a:spLocks noChangeArrowheads="1"/>
          </p:cNvSpPr>
          <p:nvPr/>
        </p:nvSpPr>
        <p:spPr bwMode="auto">
          <a:xfrm>
            <a:off x="228600" y="200216"/>
            <a:ext cx="7581616" cy="563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>
              <a:spcBef>
                <a:spcPct val="20000"/>
              </a:spcBef>
            </a:pPr>
            <a:r>
              <a:rPr lang="en-US" b="1" i="1" dirty="0" smtClean="0">
                <a:cs typeface="Times New Roman" pitchFamily="18" charset="0"/>
              </a:rPr>
              <a:t>VD6: </a:t>
            </a:r>
            <a:r>
              <a:rPr lang="en-US" b="1" i="1" dirty="0" err="1" smtClean="0">
                <a:cs typeface="Times New Roman" pitchFamily="18" charset="0"/>
              </a:rPr>
              <a:t>Lập</a:t>
            </a:r>
            <a:r>
              <a:rPr lang="en-US" b="1" i="1" dirty="0" smtClean="0">
                <a:cs typeface="Times New Roman" pitchFamily="18" charset="0"/>
              </a:rPr>
              <a:t> </a:t>
            </a:r>
            <a:r>
              <a:rPr lang="en-US" b="1" i="1" dirty="0" err="1">
                <a:cs typeface="Times New Roman" pitchFamily="18" charset="0"/>
              </a:rPr>
              <a:t>chương</a:t>
            </a:r>
            <a:r>
              <a:rPr lang="en-US" b="1" i="1" dirty="0">
                <a:cs typeface="Times New Roman" pitchFamily="18" charset="0"/>
              </a:rPr>
              <a:t> </a:t>
            </a:r>
            <a:r>
              <a:rPr lang="en-US" b="1" i="1" dirty="0" err="1">
                <a:cs typeface="Times New Roman" pitchFamily="18" charset="0"/>
              </a:rPr>
              <a:t>trình</a:t>
            </a:r>
            <a:r>
              <a:rPr lang="en-US" b="1" i="1" dirty="0">
                <a:cs typeface="Times New Roman" pitchFamily="18" charset="0"/>
              </a:rPr>
              <a:t> </a:t>
            </a:r>
            <a:r>
              <a:rPr lang="en-US" b="1" i="1" dirty="0" err="1">
                <a:cs typeface="Times New Roman" pitchFamily="18" charset="0"/>
              </a:rPr>
              <a:t>tính</a:t>
            </a:r>
            <a:r>
              <a:rPr lang="en-US" b="1" i="1" dirty="0">
                <a:cs typeface="Times New Roman" pitchFamily="18" charset="0"/>
              </a:rPr>
              <a:t> </a:t>
            </a:r>
            <a:r>
              <a:rPr lang="en-US" b="1" i="1" dirty="0" err="1">
                <a:cs typeface="Times New Roman" pitchFamily="18" charset="0"/>
              </a:rPr>
              <a:t>tổng</a:t>
            </a:r>
            <a:r>
              <a:rPr lang="en-US" b="1" i="1" dirty="0">
                <a:cs typeface="Times New Roman" pitchFamily="18" charset="0"/>
              </a:rPr>
              <a:t> </a:t>
            </a:r>
            <a:r>
              <a:rPr lang="en-US" b="1" i="1" dirty="0" err="1">
                <a:cs typeface="Times New Roman" pitchFamily="18" charset="0"/>
              </a:rPr>
              <a:t>sau</a:t>
            </a:r>
            <a:r>
              <a:rPr lang="en-US" b="1" i="1" dirty="0">
                <a:cs typeface="Times New Roman" pitchFamily="18" charset="0"/>
              </a:rPr>
              <a:t>: </a:t>
            </a:r>
          </a:p>
        </p:txBody>
      </p:sp>
      <p:sp>
        <p:nvSpPr>
          <p:cNvPr id="2067" name="Rectangle 20"/>
          <p:cNvSpPr>
            <a:spLocks noChangeArrowheads="1"/>
          </p:cNvSpPr>
          <p:nvPr/>
        </p:nvSpPr>
        <p:spPr bwMode="auto">
          <a:xfrm>
            <a:off x="1143000" y="563563"/>
            <a:ext cx="13716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000" b="1" dirty="0" smtClean="0">
                <a:latin typeface="Arial" pitchFamily="34" charset="0"/>
              </a:rPr>
              <a:t> </a:t>
            </a:r>
            <a:endParaRPr lang="en-US" sz="2000" b="1" dirty="0">
              <a:latin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112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8" presetClass="entr" presetSubtype="3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13" dur="500"/>
                                        <p:tgtEl>
                                          <p:spTgt spid="112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1128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128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12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128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128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12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128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128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2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" presetClass="exit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xit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1" presetClass="exit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4" dur="80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55" dur="80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6" dur="80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59" dur="80"/>
                                        <p:tgtEl>
                                          <p:spTgt spid="1126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60" dur="80"/>
                                        <p:tgtEl>
                                          <p:spTgt spid="1126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1" dur="80"/>
                                        <p:tgtEl>
                                          <p:spTgt spid="1126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2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64" dur="80"/>
                                        <p:tgtEl>
                                          <p:spTgt spid="1126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65" dur="80"/>
                                        <p:tgtEl>
                                          <p:spTgt spid="1126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6" dur="80"/>
                                        <p:tgtEl>
                                          <p:spTgt spid="1126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69" dur="80"/>
                                        <p:tgtEl>
                                          <p:spTgt spid="1126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70" dur="80"/>
                                        <p:tgtEl>
                                          <p:spTgt spid="1126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71" dur="80"/>
                                        <p:tgtEl>
                                          <p:spTgt spid="1126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2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4" dur="80"/>
                                        <p:tgtEl>
                                          <p:spTgt spid="1127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75" dur="80"/>
                                        <p:tgtEl>
                                          <p:spTgt spid="1127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76" dur="80"/>
                                        <p:tgtEl>
                                          <p:spTgt spid="1127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9" dur="80"/>
                                        <p:tgtEl>
                                          <p:spTgt spid="1127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0" dur="80"/>
                                        <p:tgtEl>
                                          <p:spTgt spid="1127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1" dur="80"/>
                                        <p:tgtEl>
                                          <p:spTgt spid="1127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2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84" dur="80"/>
                                        <p:tgtEl>
                                          <p:spTgt spid="1127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5" dur="80"/>
                                        <p:tgtEl>
                                          <p:spTgt spid="1127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6" dur="80"/>
                                        <p:tgtEl>
                                          <p:spTgt spid="1127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89" dur="80"/>
                                        <p:tgtEl>
                                          <p:spTgt spid="1127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90" dur="80"/>
                                        <p:tgtEl>
                                          <p:spTgt spid="1127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1" dur="80"/>
                                        <p:tgtEl>
                                          <p:spTgt spid="1127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94" dur="80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95" dur="80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6" dur="80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6" grpId="0"/>
      <p:bldP spid="11267" grpId="0"/>
      <p:bldP spid="11268" grpId="0"/>
      <p:bldP spid="11269" grpId="0"/>
      <p:bldP spid="11270" grpId="0"/>
      <p:bldP spid="11271" grpId="0"/>
      <p:bldP spid="11272" grpId="0"/>
      <p:bldP spid="11273" grpId="0"/>
      <p:bldP spid="11274" grpId="0"/>
      <p:bldP spid="11276" grpId="0" animBg="1"/>
      <p:bldP spid="11276" grpId="1" animBg="1"/>
      <p:bldP spid="11280" grpId="0"/>
      <p:bldP spid="11280" grpId="1"/>
      <p:bldP spid="11281" grpId="0"/>
      <p:bldP spid="11281" grpId="1"/>
      <p:bldP spid="11282" grpId="0"/>
      <p:bldP spid="11282" grpId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ChangeArrowheads="1"/>
          </p:cNvSpPr>
          <p:nvPr/>
        </p:nvSpPr>
        <p:spPr bwMode="auto">
          <a:xfrm>
            <a:off x="533400" y="2209800"/>
            <a:ext cx="3200400" cy="1570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400">
                <a:latin typeface="Arial" pitchFamily="34" charset="0"/>
              </a:rPr>
              <a:t>1! = 1</a:t>
            </a:r>
          </a:p>
          <a:p>
            <a:pPr eaLnBrk="0" hangingPunct="0"/>
            <a:r>
              <a:rPr lang="en-US" sz="2400">
                <a:latin typeface="Arial" pitchFamily="34" charset="0"/>
              </a:rPr>
              <a:t>2! = 1 . 2</a:t>
            </a:r>
          </a:p>
          <a:p>
            <a:pPr eaLnBrk="0" hangingPunct="0"/>
            <a:r>
              <a:rPr lang="en-US" sz="2400">
                <a:latin typeface="Arial" pitchFamily="34" charset="0"/>
              </a:rPr>
              <a:t>3! = 1 . 2 . 3</a:t>
            </a:r>
          </a:p>
          <a:p>
            <a:pPr eaLnBrk="0" hangingPunct="0"/>
            <a:r>
              <a:rPr lang="en-US" sz="2400">
                <a:latin typeface="Arial" pitchFamily="34" charset="0"/>
              </a:rPr>
              <a:t>4! = 1. 2 . 3 . 4</a:t>
            </a:r>
            <a:endParaRPr lang="en-US" sz="2000">
              <a:latin typeface="Arial" pitchFamily="34" charset="0"/>
            </a:endParaRPr>
          </a:p>
        </p:txBody>
      </p:sp>
      <p:sp>
        <p:nvSpPr>
          <p:cNvPr id="12291" name="Rectangle 3"/>
          <p:cNvSpPr>
            <a:spLocks noChangeArrowheads="1"/>
          </p:cNvSpPr>
          <p:nvPr/>
        </p:nvSpPr>
        <p:spPr bwMode="auto">
          <a:xfrm>
            <a:off x="533400" y="609600"/>
            <a:ext cx="79248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400" b="1" dirty="0" smtClean="0">
                <a:latin typeface="Arial" pitchFamily="34" charset="0"/>
              </a:rPr>
              <a:t>VD7: </a:t>
            </a:r>
            <a:r>
              <a:rPr lang="en-US" sz="2000" b="1" dirty="0" err="1">
                <a:latin typeface="Arial" pitchFamily="34" charset="0"/>
              </a:rPr>
              <a:t>Tính</a:t>
            </a:r>
            <a:r>
              <a:rPr lang="en-US" sz="2000" b="1" dirty="0">
                <a:latin typeface="Arial" pitchFamily="34" charset="0"/>
              </a:rPr>
              <a:t> N ! (</a:t>
            </a:r>
            <a:r>
              <a:rPr lang="en-US" sz="2000" b="1" dirty="0" err="1">
                <a:latin typeface="Arial" pitchFamily="34" charset="0"/>
              </a:rPr>
              <a:t>Tích</a:t>
            </a:r>
            <a:r>
              <a:rPr lang="en-US" sz="2000" b="1" dirty="0">
                <a:latin typeface="Arial" pitchFamily="34" charset="0"/>
              </a:rPr>
              <a:t> N </a:t>
            </a:r>
            <a:r>
              <a:rPr lang="en-US" sz="2000" b="1" dirty="0" err="1">
                <a:latin typeface="Arial" pitchFamily="34" charset="0"/>
              </a:rPr>
              <a:t>số</a:t>
            </a:r>
            <a:r>
              <a:rPr lang="en-US" sz="2000" b="1" dirty="0">
                <a:latin typeface="Arial" pitchFamily="34" charset="0"/>
              </a:rPr>
              <a:t> </a:t>
            </a:r>
            <a:r>
              <a:rPr lang="en-US" sz="2000" b="1" dirty="0" err="1">
                <a:latin typeface="Arial" pitchFamily="34" charset="0"/>
              </a:rPr>
              <a:t>tự</a:t>
            </a:r>
            <a:r>
              <a:rPr lang="en-US" sz="2000" b="1" dirty="0">
                <a:latin typeface="Arial" pitchFamily="34" charset="0"/>
              </a:rPr>
              <a:t> </a:t>
            </a:r>
            <a:r>
              <a:rPr lang="en-US" sz="2000" b="1" dirty="0" err="1">
                <a:latin typeface="Arial" pitchFamily="34" charset="0"/>
              </a:rPr>
              <a:t>nhiên</a:t>
            </a:r>
            <a:r>
              <a:rPr lang="en-US" sz="2000" b="1" dirty="0">
                <a:latin typeface="Arial" pitchFamily="34" charset="0"/>
              </a:rPr>
              <a:t> </a:t>
            </a:r>
            <a:r>
              <a:rPr lang="en-US" sz="2000" b="1" dirty="0" err="1">
                <a:latin typeface="Arial" pitchFamily="34" charset="0"/>
              </a:rPr>
              <a:t>đầu</a:t>
            </a:r>
            <a:r>
              <a:rPr lang="en-US" sz="2000" b="1" dirty="0">
                <a:latin typeface="Arial" pitchFamily="34" charset="0"/>
              </a:rPr>
              <a:t> </a:t>
            </a:r>
            <a:r>
              <a:rPr lang="en-US" sz="2000" b="1" dirty="0" err="1">
                <a:latin typeface="Arial" pitchFamily="34" charset="0"/>
              </a:rPr>
              <a:t>tiên</a:t>
            </a:r>
            <a:r>
              <a:rPr lang="en-US" sz="2000" b="1" dirty="0">
                <a:latin typeface="Arial" pitchFamily="34" charset="0"/>
              </a:rPr>
              <a:t>)</a:t>
            </a:r>
          </a:p>
        </p:txBody>
      </p:sp>
      <p:sp>
        <p:nvSpPr>
          <p:cNvPr id="12292" name="Rectangle 4"/>
          <p:cNvSpPr>
            <a:spLocks noChangeArrowheads="1"/>
          </p:cNvSpPr>
          <p:nvPr/>
        </p:nvSpPr>
        <p:spPr bwMode="auto">
          <a:xfrm>
            <a:off x="838200" y="4495800"/>
            <a:ext cx="2895600" cy="1570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400">
                <a:solidFill>
                  <a:srgbClr val="0000FF"/>
                </a:solidFill>
                <a:latin typeface="Arial" pitchFamily="34" charset="0"/>
              </a:rPr>
              <a:t>GT = </a:t>
            </a:r>
            <a:r>
              <a:rPr lang="en-US" sz="2400">
                <a:solidFill>
                  <a:srgbClr val="FF0000"/>
                </a:solidFill>
                <a:latin typeface="Arial" pitchFamily="34" charset="0"/>
              </a:rPr>
              <a:t>1</a:t>
            </a:r>
          </a:p>
          <a:p>
            <a:pPr eaLnBrk="0" hangingPunct="0"/>
            <a:r>
              <a:rPr lang="en-US" sz="2400">
                <a:solidFill>
                  <a:srgbClr val="0000FF"/>
                </a:solidFill>
                <a:latin typeface="Arial" pitchFamily="34" charset="0"/>
              </a:rPr>
              <a:t>GT = GT . </a:t>
            </a:r>
            <a:r>
              <a:rPr lang="en-US" sz="2400">
                <a:solidFill>
                  <a:srgbClr val="FF0000"/>
                </a:solidFill>
                <a:latin typeface="Arial" pitchFamily="34" charset="0"/>
              </a:rPr>
              <a:t>2</a:t>
            </a:r>
          </a:p>
          <a:p>
            <a:pPr eaLnBrk="0" hangingPunct="0"/>
            <a:r>
              <a:rPr lang="en-US" sz="2400">
                <a:solidFill>
                  <a:srgbClr val="0000FF"/>
                </a:solidFill>
                <a:latin typeface="Arial" pitchFamily="34" charset="0"/>
              </a:rPr>
              <a:t>GT = GT . </a:t>
            </a:r>
            <a:r>
              <a:rPr lang="en-US" sz="2400">
                <a:solidFill>
                  <a:srgbClr val="FF0000"/>
                </a:solidFill>
                <a:latin typeface="Arial" pitchFamily="34" charset="0"/>
              </a:rPr>
              <a:t>3</a:t>
            </a:r>
          </a:p>
          <a:p>
            <a:pPr eaLnBrk="0" hangingPunct="0"/>
            <a:r>
              <a:rPr lang="en-US" sz="2400">
                <a:solidFill>
                  <a:srgbClr val="0000FF"/>
                </a:solidFill>
                <a:latin typeface="Arial" pitchFamily="34" charset="0"/>
              </a:rPr>
              <a:t>GT = GT . </a:t>
            </a:r>
            <a:r>
              <a:rPr lang="en-US" sz="2400">
                <a:solidFill>
                  <a:srgbClr val="FF0000"/>
                </a:solidFill>
                <a:latin typeface="Arial" pitchFamily="34" charset="0"/>
              </a:rPr>
              <a:t>4</a:t>
            </a:r>
            <a:endParaRPr lang="en-US" sz="2000">
              <a:solidFill>
                <a:srgbClr val="FF0000"/>
              </a:solidFill>
              <a:latin typeface="Arial" pitchFamily="34" charset="0"/>
            </a:endParaRPr>
          </a:p>
        </p:txBody>
      </p:sp>
      <p:sp>
        <p:nvSpPr>
          <p:cNvPr id="12293" name="AutoShape 5"/>
          <p:cNvSpPr>
            <a:spLocks noChangeArrowheads="1"/>
          </p:cNvSpPr>
          <p:nvPr/>
        </p:nvSpPr>
        <p:spPr bwMode="auto">
          <a:xfrm>
            <a:off x="228600" y="3733800"/>
            <a:ext cx="533400" cy="914400"/>
          </a:xfrm>
          <a:prstGeom prst="curvedRightArrow">
            <a:avLst>
              <a:gd name="adj1" fmla="val 34286"/>
              <a:gd name="adj2" fmla="val 68571"/>
              <a:gd name="adj3" fmla="val 33333"/>
            </a:avLst>
          </a:prstGeom>
          <a:gradFill rotWithShape="1">
            <a:gsLst>
              <a:gs pos="0">
                <a:srgbClr val="FF66FF"/>
              </a:gs>
              <a:gs pos="50000">
                <a:schemeClr val="bg1"/>
              </a:gs>
              <a:gs pos="100000">
                <a:srgbClr val="FF66FF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>
              <a:defRPr/>
            </a:pPr>
            <a:endParaRPr lang="en-US" sz="2400">
              <a:latin typeface="Arial"/>
            </a:endParaRPr>
          </a:p>
        </p:txBody>
      </p:sp>
      <p:sp>
        <p:nvSpPr>
          <p:cNvPr id="12294" name="AutoShape 6"/>
          <p:cNvSpPr>
            <a:spLocks noChangeArrowheads="1"/>
          </p:cNvSpPr>
          <p:nvPr/>
        </p:nvSpPr>
        <p:spPr bwMode="auto">
          <a:xfrm>
            <a:off x="3505200" y="1219200"/>
            <a:ext cx="4648200" cy="2667000"/>
          </a:xfrm>
          <a:prstGeom prst="cloudCallout">
            <a:avLst>
              <a:gd name="adj1" fmla="val 39685"/>
              <a:gd name="adj2" fmla="val 96310"/>
            </a:avLst>
          </a:prstGeom>
          <a:gradFill rotWithShape="1">
            <a:gsLst>
              <a:gs pos="0">
                <a:schemeClr val="bg1"/>
              </a:gs>
              <a:gs pos="100000">
                <a:srgbClr val="FFCCFF"/>
              </a:gs>
            </a:gsLst>
            <a:path path="rect">
              <a:fillToRect l="50000" t="50000" r="50000" b="50000"/>
            </a:path>
          </a:gradFill>
          <a:ln w="9525">
            <a:noFill/>
            <a:round/>
            <a:headEnd/>
            <a:tailEnd/>
          </a:ln>
        </p:spPr>
        <p:txBody>
          <a:bodyPr/>
          <a:lstStyle/>
          <a:p>
            <a:pPr algn="ctr" eaLnBrk="0" hangingPunct="0"/>
            <a:r>
              <a:rPr lang="en-US" sz="1800" b="1" i="1">
                <a:solidFill>
                  <a:srgbClr val="FF0000"/>
                </a:solidFill>
                <a:latin typeface="Arial" pitchFamily="34" charset="0"/>
              </a:rPr>
              <a:t>Hãy xác định:</a:t>
            </a:r>
          </a:p>
          <a:p>
            <a:pPr eaLnBrk="0" hangingPunct="0">
              <a:buFontTx/>
              <a:buChar char="-"/>
            </a:pPr>
            <a:r>
              <a:rPr lang="en-US" sz="1800" b="1" i="1">
                <a:latin typeface="Arial" pitchFamily="34" charset="0"/>
              </a:rPr>
              <a:t> Giá trị khởi tạo của GT </a:t>
            </a:r>
          </a:p>
          <a:p>
            <a:pPr eaLnBrk="0" hangingPunct="0">
              <a:buFontTx/>
              <a:buChar char="-"/>
            </a:pPr>
            <a:r>
              <a:rPr lang="en-US" sz="1800" b="1" i="1">
                <a:latin typeface="Arial" pitchFamily="34" charset="0"/>
              </a:rPr>
              <a:t> Giá trị đầu, cuối của biến đếm i</a:t>
            </a:r>
          </a:p>
          <a:p>
            <a:pPr eaLnBrk="0" hangingPunct="0">
              <a:buFontTx/>
              <a:buChar char="-"/>
            </a:pPr>
            <a:r>
              <a:rPr lang="en-US" sz="1800" b="1" i="1">
                <a:latin typeface="Arial" pitchFamily="34" charset="0"/>
              </a:rPr>
              <a:t>Câu lệnh sẽ được lặp</a:t>
            </a:r>
          </a:p>
          <a:p>
            <a:pPr eaLnBrk="0" hangingPunct="0">
              <a:buFontTx/>
              <a:buChar char="-"/>
            </a:pPr>
            <a:endParaRPr lang="en-US" sz="1800" b="1" i="1">
              <a:latin typeface="Arial" pitchFamily="34" charset="0"/>
            </a:endParaRPr>
          </a:p>
        </p:txBody>
      </p:sp>
      <p:pic>
        <p:nvPicPr>
          <p:cNvPr id="12295" name="Picture 7" descr="Picture1"/>
          <p:cNvPicPr>
            <a:picLocks noGrp="1" noChangeAspect="1" noChangeArrowheads="1" noCrop="1"/>
          </p:cNvPicPr>
          <p:nvPr>
            <p:ph/>
          </p:nvPr>
        </p:nvPicPr>
        <p:blipFill>
          <a:blip r:embed="rId2"/>
          <a:stretch>
            <a:fillRect/>
          </a:stretch>
        </p:blipFill>
        <p:spPr>
          <a:xfrm>
            <a:off x="3472218" y="3600450"/>
            <a:ext cx="1428750" cy="1790700"/>
          </a:xfrm>
          <a:noFill/>
        </p:spPr>
      </p:pic>
      <p:sp>
        <p:nvSpPr>
          <p:cNvPr id="12296" name="Rectangle 8"/>
          <p:cNvSpPr>
            <a:spLocks noChangeArrowheads="1"/>
          </p:cNvSpPr>
          <p:nvPr/>
        </p:nvSpPr>
        <p:spPr bwMode="auto">
          <a:xfrm>
            <a:off x="4572000" y="2971800"/>
            <a:ext cx="3479800" cy="457200"/>
          </a:xfrm>
          <a:prstGeom prst="rect">
            <a:avLst/>
          </a:prstGeom>
          <a:gradFill rotWithShape="1">
            <a:gsLst>
              <a:gs pos="0">
                <a:srgbClr val="B9F2FF"/>
              </a:gs>
              <a:gs pos="50000">
                <a:schemeClr val="bg1"/>
              </a:gs>
              <a:gs pos="100000">
                <a:srgbClr val="B9F2FF"/>
              </a:gs>
            </a:gsLst>
            <a:lin ang="54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anchor="ctr"/>
          <a:lstStyle/>
          <a:p>
            <a:pPr>
              <a:buFont typeface="Wingdings" pitchFamily="2" charset="2"/>
              <a:buChar char="F"/>
              <a:defRPr/>
            </a:pPr>
            <a:r>
              <a:rPr lang="en-US" sz="2000" b="1">
                <a:solidFill>
                  <a:srgbClr val="FF0000"/>
                </a:solidFill>
                <a:latin typeface="Arial"/>
              </a:rPr>
              <a:t>  GT:=1;</a:t>
            </a:r>
          </a:p>
        </p:txBody>
      </p:sp>
      <p:sp>
        <p:nvSpPr>
          <p:cNvPr id="12297" name="Rectangle 9"/>
          <p:cNvSpPr>
            <a:spLocks noChangeArrowheads="1"/>
          </p:cNvSpPr>
          <p:nvPr/>
        </p:nvSpPr>
        <p:spPr bwMode="auto">
          <a:xfrm>
            <a:off x="4572000" y="3657600"/>
            <a:ext cx="3657600" cy="441325"/>
          </a:xfrm>
          <a:prstGeom prst="rect">
            <a:avLst/>
          </a:prstGeom>
          <a:gradFill rotWithShape="1">
            <a:gsLst>
              <a:gs pos="0">
                <a:srgbClr val="B9F2FF"/>
              </a:gs>
              <a:gs pos="50000">
                <a:schemeClr val="bg1"/>
              </a:gs>
              <a:gs pos="100000">
                <a:srgbClr val="B9F2FF"/>
              </a:gs>
            </a:gsLst>
            <a:lin ang="5400000" scaled="1"/>
          </a:gradFill>
          <a:ln w="9525" algn="ctr">
            <a:noFill/>
            <a:miter lim="800000"/>
            <a:headEnd/>
            <a:tailEnd/>
          </a:ln>
          <a:effectLst/>
        </p:spPr>
        <p:txBody>
          <a:bodyPr anchor="ctr"/>
          <a:lstStyle/>
          <a:p>
            <a:pPr>
              <a:buFont typeface="Wingdings" pitchFamily="2" charset="2"/>
              <a:buChar char="F"/>
              <a:defRPr/>
            </a:pPr>
            <a:r>
              <a:rPr lang="en-US" sz="2000" b="1">
                <a:solidFill>
                  <a:srgbClr val="FF0000"/>
                </a:solidFill>
                <a:latin typeface="Arial"/>
              </a:rPr>
              <a:t> For i:=1 to N do</a:t>
            </a:r>
            <a:endParaRPr lang="en-US" sz="2000" b="1">
              <a:solidFill>
                <a:srgbClr val="FF0000"/>
              </a:solidFill>
              <a:latin typeface="Arial"/>
              <a:sym typeface="Symbol" pitchFamily="18" charset="2"/>
            </a:endParaRPr>
          </a:p>
        </p:txBody>
      </p:sp>
      <p:sp>
        <p:nvSpPr>
          <p:cNvPr id="12298" name="Rectangle 10"/>
          <p:cNvSpPr>
            <a:spLocks noChangeArrowheads="1"/>
          </p:cNvSpPr>
          <p:nvPr/>
        </p:nvSpPr>
        <p:spPr bwMode="auto">
          <a:xfrm>
            <a:off x="4572000" y="4419600"/>
            <a:ext cx="3657600" cy="441325"/>
          </a:xfrm>
          <a:prstGeom prst="rect">
            <a:avLst/>
          </a:prstGeom>
          <a:gradFill rotWithShape="1">
            <a:gsLst>
              <a:gs pos="0">
                <a:srgbClr val="B9F2FF"/>
              </a:gs>
              <a:gs pos="50000">
                <a:schemeClr val="bg1"/>
              </a:gs>
              <a:gs pos="100000">
                <a:srgbClr val="B9F2FF"/>
              </a:gs>
            </a:gsLst>
            <a:lin ang="5400000" scaled="1"/>
          </a:gradFill>
          <a:ln w="9525" algn="ctr">
            <a:noFill/>
            <a:miter lim="800000"/>
            <a:headEnd/>
            <a:tailEnd/>
          </a:ln>
          <a:effectLst/>
        </p:spPr>
        <p:txBody>
          <a:bodyPr anchor="ctr"/>
          <a:lstStyle/>
          <a:p>
            <a:pPr>
              <a:buFont typeface="Wingdings" pitchFamily="2" charset="2"/>
              <a:buChar char="F"/>
              <a:defRPr/>
            </a:pPr>
            <a:r>
              <a:rPr lang="en-US" sz="2000" b="1">
                <a:solidFill>
                  <a:srgbClr val="FF0000"/>
                </a:solidFill>
                <a:latin typeface="Arial"/>
              </a:rPr>
              <a:t> GT:= GT*i;</a:t>
            </a:r>
            <a:endParaRPr lang="en-US" sz="2000" b="1">
              <a:solidFill>
                <a:srgbClr val="FF0000"/>
              </a:solidFill>
              <a:latin typeface="Arial"/>
              <a:sym typeface="Symbol" pitchFamily="18" charset="2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22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2" dur="500"/>
                                        <p:tgtEl>
                                          <p:spTgt spid="122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7" dur="500"/>
                                        <p:tgtEl>
                                          <p:spTgt spid="122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8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22" dur="500"/>
                                        <p:tgtEl>
                                          <p:spTgt spid="122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22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22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22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1229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1229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22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1229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1229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122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122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122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22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290" grpId="0"/>
      <p:bldP spid="12292" grpId="0"/>
      <p:bldP spid="12293" grpId="0" animBg="1"/>
      <p:bldP spid="12294" grpId="0" animBg="1"/>
      <p:bldP spid="12294" grpId="1" animBg="1"/>
      <p:bldP spid="12296" grpId="0" animBg="1"/>
      <p:bldP spid="12297" grpId="0" animBg="1"/>
      <p:bldP spid="12298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3000" y="1066800"/>
            <a:ext cx="6781800" cy="510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315" name="Rectangle 3"/>
          <p:cNvSpPr>
            <a:spLocks noChangeArrowheads="1"/>
          </p:cNvSpPr>
          <p:nvPr/>
        </p:nvSpPr>
        <p:spPr bwMode="auto">
          <a:xfrm>
            <a:off x="4572000" y="2133600"/>
            <a:ext cx="2851150" cy="523875"/>
          </a:xfrm>
          <a:prstGeom prst="rect">
            <a:avLst/>
          </a:prstGeom>
          <a:solidFill>
            <a:srgbClr val="FFFFCC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1400" b="1">
                <a:latin typeface="Arial" pitchFamily="34" charset="0"/>
              </a:rPr>
              <a:t>Em hãy khai báo biến cho bài toán trên?</a:t>
            </a:r>
          </a:p>
        </p:txBody>
      </p:sp>
      <p:sp>
        <p:nvSpPr>
          <p:cNvPr id="13316" name="Rectangle 4"/>
          <p:cNvSpPr>
            <a:spLocks noChangeArrowheads="1"/>
          </p:cNvSpPr>
          <p:nvPr/>
        </p:nvSpPr>
        <p:spPr bwMode="auto">
          <a:xfrm>
            <a:off x="4572000" y="2147888"/>
            <a:ext cx="2851150" cy="523875"/>
          </a:xfrm>
          <a:prstGeom prst="rect">
            <a:avLst/>
          </a:prstGeom>
          <a:solidFill>
            <a:srgbClr val="FFFFCC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1400" b="1">
                <a:latin typeface="Arial" pitchFamily="34" charset="0"/>
              </a:rPr>
              <a:t>Em hãy viết câu lệnh nhập vào N?</a:t>
            </a:r>
          </a:p>
        </p:txBody>
      </p:sp>
      <p:sp>
        <p:nvSpPr>
          <p:cNvPr id="13317" name="Text Box 5"/>
          <p:cNvSpPr txBox="1">
            <a:spLocks noChangeArrowheads="1"/>
          </p:cNvSpPr>
          <p:nvPr/>
        </p:nvSpPr>
        <p:spPr bwMode="auto">
          <a:xfrm>
            <a:off x="1295400" y="3048000"/>
            <a:ext cx="4700588" cy="868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120000"/>
              </a:lnSpc>
            </a:pPr>
            <a:r>
              <a:rPr lang="en-US" sz="1400" b="1">
                <a:solidFill>
                  <a:schemeClr val="bg1"/>
                </a:solidFill>
                <a:latin typeface="Arial" pitchFamily="34" charset="0"/>
              </a:rPr>
              <a:t>Begin</a:t>
            </a:r>
          </a:p>
          <a:p>
            <a:pPr>
              <a:lnSpc>
                <a:spcPct val="120000"/>
              </a:lnSpc>
            </a:pPr>
            <a:r>
              <a:rPr lang="en-US" sz="1400" b="1">
                <a:solidFill>
                  <a:srgbClr val="C2FF15"/>
                </a:solidFill>
                <a:latin typeface="Arial" pitchFamily="34" charset="0"/>
              </a:rPr>
              <a:t>        </a:t>
            </a: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Clrscr;</a:t>
            </a:r>
          </a:p>
          <a:p>
            <a:pPr>
              <a:lnSpc>
                <a:spcPct val="120000"/>
              </a:lnSpc>
            </a:pP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  Write('Nhap N= '); Readln(N);</a:t>
            </a:r>
          </a:p>
        </p:txBody>
      </p:sp>
      <p:sp>
        <p:nvSpPr>
          <p:cNvPr id="13318" name="Rectangle 6"/>
          <p:cNvSpPr>
            <a:spLocks noChangeArrowheads="1"/>
          </p:cNvSpPr>
          <p:nvPr/>
        </p:nvSpPr>
        <p:spPr bwMode="auto">
          <a:xfrm>
            <a:off x="4572000" y="2209800"/>
            <a:ext cx="2851150" cy="304800"/>
          </a:xfrm>
          <a:prstGeom prst="rect">
            <a:avLst/>
          </a:prstGeom>
          <a:solidFill>
            <a:srgbClr val="FFFFCC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1400" b="1">
                <a:solidFill>
                  <a:srgbClr val="EA0C31"/>
                </a:solidFill>
                <a:latin typeface="Arial" pitchFamily="34" charset="0"/>
              </a:rPr>
              <a:t>Khởi tạo GT bằng bao nhiêu?</a:t>
            </a:r>
            <a:endParaRPr lang="en-US" sz="1400" b="1">
              <a:latin typeface="Arial" pitchFamily="34" charset="0"/>
            </a:endParaRPr>
          </a:p>
        </p:txBody>
      </p:sp>
      <p:sp>
        <p:nvSpPr>
          <p:cNvPr id="13319" name="Text Box 7"/>
          <p:cNvSpPr txBox="1">
            <a:spLocks noChangeArrowheads="1"/>
          </p:cNvSpPr>
          <p:nvPr/>
        </p:nvSpPr>
        <p:spPr bwMode="auto">
          <a:xfrm>
            <a:off x="1371600" y="3962400"/>
            <a:ext cx="4700588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GT:=1;</a:t>
            </a:r>
          </a:p>
        </p:txBody>
      </p:sp>
      <p:sp>
        <p:nvSpPr>
          <p:cNvPr id="13320" name="Rectangle 8"/>
          <p:cNvSpPr>
            <a:spLocks noChangeArrowheads="1"/>
          </p:cNvSpPr>
          <p:nvPr/>
        </p:nvSpPr>
        <p:spPr bwMode="auto">
          <a:xfrm>
            <a:off x="4572000" y="2209800"/>
            <a:ext cx="2851150" cy="738188"/>
          </a:xfrm>
          <a:prstGeom prst="rect">
            <a:avLst/>
          </a:prstGeom>
          <a:solidFill>
            <a:srgbClr val="FFFFCC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1400" b="1">
                <a:latin typeface="Arial" pitchFamily="34" charset="0"/>
              </a:rPr>
              <a:t>Hãy viết câu lệnh lặp với các giá trị của biến </a:t>
            </a:r>
            <a:r>
              <a:rPr lang="vi-VN" sz="1400" b="1">
                <a:latin typeface="Arial" pitchFamily="34" charset="0"/>
              </a:rPr>
              <a:t>đ</a:t>
            </a:r>
            <a:r>
              <a:rPr lang="en-US" sz="1400" b="1">
                <a:latin typeface="Arial" pitchFamily="34" charset="0"/>
              </a:rPr>
              <a:t>ếm và câu lệnh </a:t>
            </a:r>
            <a:r>
              <a:rPr lang="vi-VN" sz="1400" b="1">
                <a:latin typeface="Arial" pitchFamily="34" charset="0"/>
              </a:rPr>
              <a:t>đư</a:t>
            </a:r>
            <a:r>
              <a:rPr lang="en-US" sz="1400" b="1">
                <a:latin typeface="Arial" pitchFamily="34" charset="0"/>
              </a:rPr>
              <a:t>ợc lặp.</a:t>
            </a:r>
          </a:p>
        </p:txBody>
      </p:sp>
      <p:sp>
        <p:nvSpPr>
          <p:cNvPr id="13321" name="Text Box 9"/>
          <p:cNvSpPr txBox="1">
            <a:spLocks noChangeArrowheads="1"/>
          </p:cNvSpPr>
          <p:nvPr/>
        </p:nvSpPr>
        <p:spPr bwMode="auto">
          <a:xfrm>
            <a:off x="1387475" y="4357688"/>
            <a:ext cx="4700588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</a:t>
            </a:r>
            <a:r>
              <a:rPr lang="en-US" sz="1400" b="1">
                <a:solidFill>
                  <a:schemeClr val="bg1"/>
                </a:solidFill>
                <a:latin typeface="Arial" pitchFamily="34" charset="0"/>
              </a:rPr>
              <a:t>For</a:t>
            </a: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i:=1 </a:t>
            </a:r>
            <a:r>
              <a:rPr lang="en-US" sz="1400" b="1">
                <a:solidFill>
                  <a:schemeClr val="bg1"/>
                </a:solidFill>
                <a:latin typeface="Arial" pitchFamily="34" charset="0"/>
              </a:rPr>
              <a:t>to</a:t>
            </a: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N </a:t>
            </a:r>
            <a:r>
              <a:rPr lang="en-US" sz="1400" b="1">
                <a:solidFill>
                  <a:schemeClr val="bg1"/>
                </a:solidFill>
                <a:latin typeface="Arial" pitchFamily="34" charset="0"/>
              </a:rPr>
              <a:t>do</a:t>
            </a: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GT:=GT*i;</a:t>
            </a:r>
          </a:p>
        </p:txBody>
      </p:sp>
      <p:sp>
        <p:nvSpPr>
          <p:cNvPr id="13322" name="Rectangle 10"/>
          <p:cNvSpPr>
            <a:spLocks noChangeArrowheads="1"/>
          </p:cNvSpPr>
          <p:nvPr/>
        </p:nvSpPr>
        <p:spPr bwMode="auto">
          <a:xfrm>
            <a:off x="4572000" y="2147888"/>
            <a:ext cx="2897188" cy="304800"/>
          </a:xfrm>
          <a:prstGeom prst="rect">
            <a:avLst/>
          </a:prstGeom>
          <a:solidFill>
            <a:srgbClr val="FFFFCC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1400" b="1">
                <a:latin typeface="Arial" pitchFamily="34" charset="0"/>
              </a:rPr>
              <a:t>In ra kết quả?</a:t>
            </a:r>
          </a:p>
        </p:txBody>
      </p:sp>
      <p:sp>
        <p:nvSpPr>
          <p:cNvPr id="13323" name="Text Box 11"/>
          <p:cNvSpPr txBox="1">
            <a:spLocks noChangeArrowheads="1"/>
          </p:cNvSpPr>
          <p:nvPr/>
        </p:nvSpPr>
        <p:spPr bwMode="auto">
          <a:xfrm>
            <a:off x="1387475" y="4800600"/>
            <a:ext cx="4700588" cy="609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120000"/>
              </a:lnSpc>
            </a:pP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Writeln('Tich cua N so tu nhien =',GT);</a:t>
            </a:r>
          </a:p>
          <a:p>
            <a:pPr>
              <a:lnSpc>
                <a:spcPct val="120000"/>
              </a:lnSpc>
            </a:pPr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Readln;</a:t>
            </a:r>
          </a:p>
        </p:txBody>
      </p:sp>
      <p:sp>
        <p:nvSpPr>
          <p:cNvPr id="13324" name="Text Box 12"/>
          <p:cNvSpPr txBox="1">
            <a:spLocks noChangeArrowheads="1"/>
          </p:cNvSpPr>
          <p:nvPr/>
        </p:nvSpPr>
        <p:spPr bwMode="auto">
          <a:xfrm>
            <a:off x="1412875" y="5270500"/>
            <a:ext cx="3357563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 b="1">
                <a:solidFill>
                  <a:schemeClr val="bg1"/>
                </a:solidFill>
                <a:latin typeface="Arial" pitchFamily="34" charset="0"/>
              </a:rPr>
              <a:t>End.</a:t>
            </a:r>
          </a:p>
          <a:p>
            <a:r>
              <a:rPr lang="en-US" sz="1400" b="1">
                <a:solidFill>
                  <a:srgbClr val="C2FF15"/>
                </a:solidFill>
                <a:latin typeface="Arial" pitchFamily="34" charset="0"/>
              </a:rPr>
              <a:t>        </a:t>
            </a:r>
            <a:endParaRPr lang="en-US" sz="1400" b="1">
              <a:solidFill>
                <a:srgbClr val="E5F41C"/>
              </a:solidFill>
              <a:latin typeface="Arial" pitchFamily="34" charset="0"/>
            </a:endParaRPr>
          </a:p>
        </p:txBody>
      </p:sp>
      <p:sp>
        <p:nvSpPr>
          <p:cNvPr id="13325" name="Text Box 13"/>
          <p:cNvSpPr txBox="1">
            <a:spLocks noChangeArrowheads="1"/>
          </p:cNvSpPr>
          <p:nvPr/>
        </p:nvSpPr>
        <p:spPr bwMode="auto">
          <a:xfrm>
            <a:off x="1524000" y="2438400"/>
            <a:ext cx="2286000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  N: integer ; </a:t>
            </a:r>
          </a:p>
          <a:p>
            <a:r>
              <a:rPr lang="en-US" sz="1400" b="1">
                <a:solidFill>
                  <a:srgbClr val="E5F41C"/>
                </a:solidFill>
                <a:latin typeface="Arial" pitchFamily="34" charset="0"/>
              </a:rPr>
              <a:t>     GT: longint ;</a:t>
            </a:r>
          </a:p>
        </p:txBody>
      </p:sp>
      <p:sp>
        <p:nvSpPr>
          <p:cNvPr id="13326" name="Text Box 14"/>
          <p:cNvSpPr txBox="1">
            <a:spLocks noChangeArrowheads="1"/>
          </p:cNvSpPr>
          <p:nvPr/>
        </p:nvSpPr>
        <p:spPr bwMode="auto">
          <a:xfrm>
            <a:off x="533400" y="152400"/>
            <a:ext cx="7772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latin typeface="Arial" pitchFamily="34" charset="0"/>
              </a:rPr>
              <a:t>Mô phỏng chương trình bằng Pascal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1" dur="500"/>
                                        <p:tgtEl>
                                          <p:spTgt spid="133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3" dur="500"/>
                                        <p:tgtEl>
                                          <p:spTgt spid="133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5" dur="500"/>
                                        <p:tgtEl>
                                          <p:spTgt spid="133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47" dur="500"/>
                                        <p:tgtEl>
                                          <p:spTgt spid="133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500"/>
                            </p:stCondLst>
                            <p:childTnLst>
                              <p:par>
                                <p:cTn id="5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7" dur="500"/>
                                        <p:tgtEl>
                                          <p:spTgt spid="133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5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65" dur="500"/>
                                        <p:tgtEl>
                                          <p:spTgt spid="133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15" grpId="0" animBg="1"/>
      <p:bldP spid="13315" grpId="1" animBg="1"/>
      <p:bldP spid="13316" grpId="0" animBg="1"/>
      <p:bldP spid="13316" grpId="1" animBg="1"/>
      <p:bldP spid="13317" grpId="0"/>
      <p:bldP spid="13318" grpId="0" animBg="1"/>
      <p:bldP spid="13318" grpId="1" animBg="1"/>
      <p:bldP spid="13319" grpId="0"/>
      <p:bldP spid="13320" grpId="0" animBg="1"/>
      <p:bldP spid="13320" grpId="1" animBg="1"/>
      <p:bldP spid="13321" grpId="0"/>
      <p:bldP spid="13322" grpId="0" animBg="1"/>
      <p:bldP spid="13322" grpId="1" animBg="1"/>
      <p:bldP spid="13323" grpId="0"/>
      <p:bldP spid="13324" grpId="0"/>
      <p:bldP spid="13325" grpId="0"/>
    </p:bldLst>
  </p:timing>
</p:sld>
</file>

<file path=ppt/theme/theme1.xml><?xml version="1.0" encoding="utf-8"?>
<a:theme xmlns:a="http://schemas.openxmlformats.org/drawingml/2006/main" name="Slipstream">
  <a:themeElements>
    <a:clrScheme name="Slipstream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Slipstream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lipstream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Slipstream</Template>
  <TotalTime>999</TotalTime>
  <Words>1152</Words>
  <Application>Microsoft Office PowerPoint</Application>
  <PresentationFormat>On-screen Show (4:3)</PresentationFormat>
  <Paragraphs>201</Paragraphs>
  <Slides>13</Slides>
  <Notes>0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5" baseType="lpstr">
      <vt:lpstr>Slipstream</vt:lpstr>
      <vt:lpstr>Equation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HOME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Admin</cp:lastModifiedBy>
  <cp:revision>40</cp:revision>
  <dcterms:created xsi:type="dcterms:W3CDTF">2011-12-15T14:19:26Z</dcterms:created>
  <dcterms:modified xsi:type="dcterms:W3CDTF">2023-03-23T10:45:52Z</dcterms:modified>
</cp:coreProperties>
</file>